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46"/>
  </p:notesMasterIdLst>
  <p:sldIdLst>
    <p:sldId id="256" r:id="rId2"/>
    <p:sldId id="257" r:id="rId3"/>
    <p:sldId id="259" r:id="rId4"/>
    <p:sldId id="262" r:id="rId5"/>
    <p:sldId id="263" r:id="rId6"/>
    <p:sldId id="264" r:id="rId7"/>
    <p:sldId id="265" r:id="rId8"/>
    <p:sldId id="300" r:id="rId9"/>
    <p:sldId id="266" r:id="rId10"/>
    <p:sldId id="267" r:id="rId11"/>
    <p:sldId id="268" r:id="rId12"/>
    <p:sldId id="271" r:id="rId13"/>
    <p:sldId id="272" r:id="rId14"/>
    <p:sldId id="273" r:id="rId15"/>
    <p:sldId id="274" r:id="rId16"/>
    <p:sldId id="275" r:id="rId17"/>
    <p:sldId id="276" r:id="rId18"/>
    <p:sldId id="277" r:id="rId19"/>
    <p:sldId id="278" r:id="rId20"/>
    <p:sldId id="279" r:id="rId21"/>
    <p:sldId id="280" r:id="rId22"/>
    <p:sldId id="281" r:id="rId23"/>
    <p:sldId id="282" r:id="rId24"/>
    <p:sldId id="270" r:id="rId25"/>
    <p:sldId id="269" r:id="rId26"/>
    <p:sldId id="297" r:id="rId27"/>
    <p:sldId id="283" r:id="rId28"/>
    <p:sldId id="287" r:id="rId29"/>
    <p:sldId id="289" r:id="rId30"/>
    <p:sldId id="296" r:id="rId31"/>
    <p:sldId id="298" r:id="rId32"/>
    <p:sldId id="284" r:id="rId33"/>
    <p:sldId id="286" r:id="rId34"/>
    <p:sldId id="288" r:id="rId35"/>
    <p:sldId id="295" r:id="rId36"/>
    <p:sldId id="301" r:id="rId37"/>
    <p:sldId id="294" r:id="rId38"/>
    <p:sldId id="293" r:id="rId39"/>
    <p:sldId id="302" r:id="rId40"/>
    <p:sldId id="292" r:id="rId41"/>
    <p:sldId id="290" r:id="rId42"/>
    <p:sldId id="291" r:id="rId43"/>
    <p:sldId id="299" r:id="rId44"/>
    <p:sldId id="25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9" autoAdjust="0"/>
    <p:restoredTop sz="81824" autoAdjust="0"/>
  </p:normalViewPr>
  <p:slideViewPr>
    <p:cSldViewPr snapToGrid="0">
      <p:cViewPr varScale="1">
        <p:scale>
          <a:sx n="95" d="100"/>
          <a:sy n="95" d="100"/>
        </p:scale>
        <p:origin x="1140" y="39"/>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6CAB2BB-85F3-4391-8CCA-BD7F8DA7DE46}" type="doc">
      <dgm:prSet loTypeId="urn:microsoft.com/office/officeart/2005/8/layout/cycle7" loCatId="cycle" qsTypeId="urn:microsoft.com/office/officeart/2005/8/quickstyle/simple1" qsCatId="simple" csTypeId="urn:microsoft.com/office/officeart/2005/8/colors/accent1_2" csCatId="accent1" phldr="1"/>
      <dgm:spPr/>
      <dgm:t>
        <a:bodyPr/>
        <a:lstStyle/>
        <a:p>
          <a:endParaRPr lang="en-US"/>
        </a:p>
      </dgm:t>
    </dgm:pt>
    <dgm:pt modelId="{AF99B1E3-F619-473D-BE37-512077CE2143}">
      <dgm:prSet phldrT="[Text]"/>
      <dgm:spPr/>
      <dgm:t>
        <a:bodyPr/>
        <a:lstStyle/>
        <a:p>
          <a:r>
            <a:rPr lang="es-MX" dirty="0"/>
            <a:t>Toma de decisiones</a:t>
          </a:r>
          <a:endParaRPr lang="en-US" dirty="0"/>
        </a:p>
      </dgm:t>
    </dgm:pt>
    <dgm:pt modelId="{D57F8988-129B-4392-B7EC-68807270A062}" type="parTrans" cxnId="{8CACA46A-21F7-4B49-B35A-DA66C96C7642}">
      <dgm:prSet/>
      <dgm:spPr/>
      <dgm:t>
        <a:bodyPr/>
        <a:lstStyle/>
        <a:p>
          <a:endParaRPr lang="en-US"/>
        </a:p>
      </dgm:t>
    </dgm:pt>
    <dgm:pt modelId="{ACDB3AD3-B37F-4DBD-AB8A-6801525047F5}" type="sibTrans" cxnId="{8CACA46A-21F7-4B49-B35A-DA66C96C7642}">
      <dgm:prSet/>
      <dgm:spPr/>
      <dgm:t>
        <a:bodyPr/>
        <a:lstStyle/>
        <a:p>
          <a:endParaRPr lang="en-US"/>
        </a:p>
      </dgm:t>
    </dgm:pt>
    <dgm:pt modelId="{7B836530-BFF6-4DE6-BE2D-C314C1857D1D}">
      <dgm:prSet phldrT="[Text]"/>
      <dgm:spPr/>
      <dgm:t>
        <a:bodyPr/>
        <a:lstStyle/>
        <a:p>
          <a:r>
            <a:rPr lang="es-MX" dirty="0"/>
            <a:t>Gestión del conocimiento</a:t>
          </a:r>
          <a:endParaRPr lang="en-US" dirty="0"/>
        </a:p>
      </dgm:t>
    </dgm:pt>
    <dgm:pt modelId="{9D4CD6CE-485F-42E1-8DCC-98825B455E3E}" type="parTrans" cxnId="{582F6660-43E5-4BFF-91D9-45232946E490}">
      <dgm:prSet/>
      <dgm:spPr/>
      <dgm:t>
        <a:bodyPr/>
        <a:lstStyle/>
        <a:p>
          <a:endParaRPr lang="en-US"/>
        </a:p>
      </dgm:t>
    </dgm:pt>
    <dgm:pt modelId="{DE36CA5F-ED6E-446B-8650-03D34D209144}" type="sibTrans" cxnId="{582F6660-43E5-4BFF-91D9-45232946E490}">
      <dgm:prSet/>
      <dgm:spPr/>
      <dgm:t>
        <a:bodyPr/>
        <a:lstStyle/>
        <a:p>
          <a:endParaRPr lang="en-US"/>
        </a:p>
      </dgm:t>
    </dgm:pt>
    <dgm:pt modelId="{B6FB0BDC-4078-4BAD-8F8B-D7F704E85BE0}">
      <dgm:prSet phldrT="[Text]"/>
      <dgm:spPr/>
      <dgm:t>
        <a:bodyPr/>
        <a:lstStyle/>
        <a:p>
          <a:r>
            <a:rPr lang="es-MX" dirty="0"/>
            <a:t>Inteligencia artificial</a:t>
          </a:r>
          <a:endParaRPr lang="en-US" dirty="0"/>
        </a:p>
      </dgm:t>
    </dgm:pt>
    <dgm:pt modelId="{5C30F017-C4AD-4AE3-9214-758820EBDDF4}" type="parTrans" cxnId="{EFC0F518-FB46-4B04-9A36-10003308EC3B}">
      <dgm:prSet/>
      <dgm:spPr/>
      <dgm:t>
        <a:bodyPr/>
        <a:lstStyle/>
        <a:p>
          <a:endParaRPr lang="en-US"/>
        </a:p>
      </dgm:t>
    </dgm:pt>
    <dgm:pt modelId="{8B542E6C-F824-458D-A955-B213C3623FB2}" type="sibTrans" cxnId="{EFC0F518-FB46-4B04-9A36-10003308EC3B}">
      <dgm:prSet/>
      <dgm:spPr/>
      <dgm:t>
        <a:bodyPr/>
        <a:lstStyle/>
        <a:p>
          <a:endParaRPr lang="en-US"/>
        </a:p>
      </dgm:t>
    </dgm:pt>
    <dgm:pt modelId="{22A9EC04-9064-409D-93A0-5315763DB0FB}" type="pres">
      <dgm:prSet presAssocID="{86CAB2BB-85F3-4391-8CCA-BD7F8DA7DE46}" presName="Name0" presStyleCnt="0">
        <dgm:presLayoutVars>
          <dgm:dir/>
          <dgm:resizeHandles val="exact"/>
        </dgm:presLayoutVars>
      </dgm:prSet>
      <dgm:spPr/>
    </dgm:pt>
    <dgm:pt modelId="{5FEB1F40-6453-4B61-9B08-F5C2CF20FABE}" type="pres">
      <dgm:prSet presAssocID="{AF99B1E3-F619-473D-BE37-512077CE2143}" presName="node" presStyleLbl="node1" presStyleIdx="0" presStyleCnt="3">
        <dgm:presLayoutVars>
          <dgm:bulletEnabled val="1"/>
        </dgm:presLayoutVars>
      </dgm:prSet>
      <dgm:spPr/>
    </dgm:pt>
    <dgm:pt modelId="{A61763C1-1529-4F4A-AA00-720EFBB74C5C}" type="pres">
      <dgm:prSet presAssocID="{ACDB3AD3-B37F-4DBD-AB8A-6801525047F5}" presName="sibTrans" presStyleLbl="sibTrans2D1" presStyleIdx="0" presStyleCnt="3"/>
      <dgm:spPr/>
    </dgm:pt>
    <dgm:pt modelId="{D0F0CBB2-8573-4A48-B56F-4D81CB746749}" type="pres">
      <dgm:prSet presAssocID="{ACDB3AD3-B37F-4DBD-AB8A-6801525047F5}" presName="connectorText" presStyleLbl="sibTrans2D1" presStyleIdx="0" presStyleCnt="3"/>
      <dgm:spPr/>
    </dgm:pt>
    <dgm:pt modelId="{2F8B9F1D-4449-4DC5-A6A8-93397C4080D5}" type="pres">
      <dgm:prSet presAssocID="{7B836530-BFF6-4DE6-BE2D-C314C1857D1D}" presName="node" presStyleLbl="node1" presStyleIdx="1" presStyleCnt="3">
        <dgm:presLayoutVars>
          <dgm:bulletEnabled val="1"/>
        </dgm:presLayoutVars>
      </dgm:prSet>
      <dgm:spPr/>
    </dgm:pt>
    <dgm:pt modelId="{4328C715-9B42-488E-A696-97BB94A2FFAC}" type="pres">
      <dgm:prSet presAssocID="{DE36CA5F-ED6E-446B-8650-03D34D209144}" presName="sibTrans" presStyleLbl="sibTrans2D1" presStyleIdx="1" presStyleCnt="3"/>
      <dgm:spPr/>
    </dgm:pt>
    <dgm:pt modelId="{86ABA7EC-08C2-4817-876B-01984F0503E9}" type="pres">
      <dgm:prSet presAssocID="{DE36CA5F-ED6E-446B-8650-03D34D209144}" presName="connectorText" presStyleLbl="sibTrans2D1" presStyleIdx="1" presStyleCnt="3"/>
      <dgm:spPr/>
    </dgm:pt>
    <dgm:pt modelId="{6C382846-56EB-4F1A-9F9B-8B10E6457570}" type="pres">
      <dgm:prSet presAssocID="{B6FB0BDC-4078-4BAD-8F8B-D7F704E85BE0}" presName="node" presStyleLbl="node1" presStyleIdx="2" presStyleCnt="3">
        <dgm:presLayoutVars>
          <dgm:bulletEnabled val="1"/>
        </dgm:presLayoutVars>
      </dgm:prSet>
      <dgm:spPr/>
    </dgm:pt>
    <dgm:pt modelId="{F17684F3-76A0-4064-8CBC-915E7E302814}" type="pres">
      <dgm:prSet presAssocID="{8B542E6C-F824-458D-A955-B213C3623FB2}" presName="sibTrans" presStyleLbl="sibTrans2D1" presStyleIdx="2" presStyleCnt="3"/>
      <dgm:spPr/>
    </dgm:pt>
    <dgm:pt modelId="{6B16BAEB-CEC1-41D7-8948-AA28FC8DE03C}" type="pres">
      <dgm:prSet presAssocID="{8B542E6C-F824-458D-A955-B213C3623FB2}" presName="connectorText" presStyleLbl="sibTrans2D1" presStyleIdx="2" presStyleCnt="3"/>
      <dgm:spPr/>
    </dgm:pt>
  </dgm:ptLst>
  <dgm:cxnLst>
    <dgm:cxn modelId="{EFC0F518-FB46-4B04-9A36-10003308EC3B}" srcId="{86CAB2BB-85F3-4391-8CCA-BD7F8DA7DE46}" destId="{B6FB0BDC-4078-4BAD-8F8B-D7F704E85BE0}" srcOrd="2" destOrd="0" parTransId="{5C30F017-C4AD-4AE3-9214-758820EBDDF4}" sibTransId="{8B542E6C-F824-458D-A955-B213C3623FB2}"/>
    <dgm:cxn modelId="{57324E20-F3F7-4607-8B62-1C2A858EC6C7}" type="presOf" srcId="{ACDB3AD3-B37F-4DBD-AB8A-6801525047F5}" destId="{A61763C1-1529-4F4A-AA00-720EFBB74C5C}" srcOrd="0" destOrd="0" presId="urn:microsoft.com/office/officeart/2005/8/layout/cycle7"/>
    <dgm:cxn modelId="{D0E3EA2B-3BE1-4FBC-B10F-97FA429427C9}" type="presOf" srcId="{DE36CA5F-ED6E-446B-8650-03D34D209144}" destId="{4328C715-9B42-488E-A696-97BB94A2FFAC}" srcOrd="0" destOrd="0" presId="urn:microsoft.com/office/officeart/2005/8/layout/cycle7"/>
    <dgm:cxn modelId="{8AC2EE37-0B81-4855-ACFA-1AC95E652656}" type="presOf" srcId="{8B542E6C-F824-458D-A955-B213C3623FB2}" destId="{F17684F3-76A0-4064-8CBC-915E7E302814}" srcOrd="0" destOrd="0" presId="urn:microsoft.com/office/officeart/2005/8/layout/cycle7"/>
    <dgm:cxn modelId="{93D28738-5ACA-4CC9-BBBC-9D0F19559A43}" type="presOf" srcId="{7B836530-BFF6-4DE6-BE2D-C314C1857D1D}" destId="{2F8B9F1D-4449-4DC5-A6A8-93397C4080D5}" srcOrd="0" destOrd="0" presId="urn:microsoft.com/office/officeart/2005/8/layout/cycle7"/>
    <dgm:cxn modelId="{582F6660-43E5-4BFF-91D9-45232946E490}" srcId="{86CAB2BB-85F3-4391-8CCA-BD7F8DA7DE46}" destId="{7B836530-BFF6-4DE6-BE2D-C314C1857D1D}" srcOrd="1" destOrd="0" parTransId="{9D4CD6CE-485F-42E1-8DCC-98825B455E3E}" sibTransId="{DE36CA5F-ED6E-446B-8650-03D34D209144}"/>
    <dgm:cxn modelId="{DBF22E65-422E-474C-92EE-5AA91485CAB7}" type="presOf" srcId="{AF99B1E3-F619-473D-BE37-512077CE2143}" destId="{5FEB1F40-6453-4B61-9B08-F5C2CF20FABE}" srcOrd="0" destOrd="0" presId="urn:microsoft.com/office/officeart/2005/8/layout/cycle7"/>
    <dgm:cxn modelId="{AD0E4247-4C62-4E92-8558-B8B3BFB98F01}" type="presOf" srcId="{8B542E6C-F824-458D-A955-B213C3623FB2}" destId="{6B16BAEB-CEC1-41D7-8948-AA28FC8DE03C}" srcOrd="1" destOrd="0" presId="urn:microsoft.com/office/officeart/2005/8/layout/cycle7"/>
    <dgm:cxn modelId="{8CACA46A-21F7-4B49-B35A-DA66C96C7642}" srcId="{86CAB2BB-85F3-4391-8CCA-BD7F8DA7DE46}" destId="{AF99B1E3-F619-473D-BE37-512077CE2143}" srcOrd="0" destOrd="0" parTransId="{D57F8988-129B-4392-B7EC-68807270A062}" sibTransId="{ACDB3AD3-B37F-4DBD-AB8A-6801525047F5}"/>
    <dgm:cxn modelId="{67886056-3688-497F-96E7-F4DF66260629}" type="presOf" srcId="{DE36CA5F-ED6E-446B-8650-03D34D209144}" destId="{86ABA7EC-08C2-4817-876B-01984F0503E9}" srcOrd="1" destOrd="0" presId="urn:microsoft.com/office/officeart/2005/8/layout/cycle7"/>
    <dgm:cxn modelId="{1CF2A4A2-EADE-4093-886F-070C07CF227D}" type="presOf" srcId="{B6FB0BDC-4078-4BAD-8F8B-D7F704E85BE0}" destId="{6C382846-56EB-4F1A-9F9B-8B10E6457570}" srcOrd="0" destOrd="0" presId="urn:microsoft.com/office/officeart/2005/8/layout/cycle7"/>
    <dgm:cxn modelId="{1FF6C1E0-952C-4824-962B-4D2CB207A548}" type="presOf" srcId="{86CAB2BB-85F3-4391-8CCA-BD7F8DA7DE46}" destId="{22A9EC04-9064-409D-93A0-5315763DB0FB}" srcOrd="0" destOrd="0" presId="urn:microsoft.com/office/officeart/2005/8/layout/cycle7"/>
    <dgm:cxn modelId="{7A20D9E2-3ADA-4147-B2D2-441E9F5C636F}" type="presOf" srcId="{ACDB3AD3-B37F-4DBD-AB8A-6801525047F5}" destId="{D0F0CBB2-8573-4A48-B56F-4D81CB746749}" srcOrd="1" destOrd="0" presId="urn:microsoft.com/office/officeart/2005/8/layout/cycle7"/>
    <dgm:cxn modelId="{48FBAF9A-288A-4F70-8156-265D6B3892DE}" type="presParOf" srcId="{22A9EC04-9064-409D-93A0-5315763DB0FB}" destId="{5FEB1F40-6453-4B61-9B08-F5C2CF20FABE}" srcOrd="0" destOrd="0" presId="urn:microsoft.com/office/officeart/2005/8/layout/cycle7"/>
    <dgm:cxn modelId="{16C32630-996C-4941-BEBC-9C89580DDDB2}" type="presParOf" srcId="{22A9EC04-9064-409D-93A0-5315763DB0FB}" destId="{A61763C1-1529-4F4A-AA00-720EFBB74C5C}" srcOrd="1" destOrd="0" presId="urn:microsoft.com/office/officeart/2005/8/layout/cycle7"/>
    <dgm:cxn modelId="{14856038-A4A7-4FB6-BA49-183DCC62EDED}" type="presParOf" srcId="{A61763C1-1529-4F4A-AA00-720EFBB74C5C}" destId="{D0F0CBB2-8573-4A48-B56F-4D81CB746749}" srcOrd="0" destOrd="0" presId="urn:microsoft.com/office/officeart/2005/8/layout/cycle7"/>
    <dgm:cxn modelId="{7B5F4012-FF48-4906-BF39-0843C90715A7}" type="presParOf" srcId="{22A9EC04-9064-409D-93A0-5315763DB0FB}" destId="{2F8B9F1D-4449-4DC5-A6A8-93397C4080D5}" srcOrd="2" destOrd="0" presId="urn:microsoft.com/office/officeart/2005/8/layout/cycle7"/>
    <dgm:cxn modelId="{BF4B8880-943E-40DA-8820-1728AAA5A9E4}" type="presParOf" srcId="{22A9EC04-9064-409D-93A0-5315763DB0FB}" destId="{4328C715-9B42-488E-A696-97BB94A2FFAC}" srcOrd="3" destOrd="0" presId="urn:microsoft.com/office/officeart/2005/8/layout/cycle7"/>
    <dgm:cxn modelId="{C43306E0-517C-48BE-BBFB-54C56E68002D}" type="presParOf" srcId="{4328C715-9B42-488E-A696-97BB94A2FFAC}" destId="{86ABA7EC-08C2-4817-876B-01984F0503E9}" srcOrd="0" destOrd="0" presId="urn:microsoft.com/office/officeart/2005/8/layout/cycle7"/>
    <dgm:cxn modelId="{260341B5-0A1D-4EF3-9105-A26AD947A61F}" type="presParOf" srcId="{22A9EC04-9064-409D-93A0-5315763DB0FB}" destId="{6C382846-56EB-4F1A-9F9B-8B10E6457570}" srcOrd="4" destOrd="0" presId="urn:microsoft.com/office/officeart/2005/8/layout/cycle7"/>
    <dgm:cxn modelId="{85F2EE93-FFE5-496D-B545-7CA5B620CB56}" type="presParOf" srcId="{22A9EC04-9064-409D-93A0-5315763DB0FB}" destId="{F17684F3-76A0-4064-8CBC-915E7E302814}" srcOrd="5" destOrd="0" presId="urn:microsoft.com/office/officeart/2005/8/layout/cycle7"/>
    <dgm:cxn modelId="{240C1D01-FDDB-49B5-B993-ED4F03CFF95D}" type="presParOf" srcId="{F17684F3-76A0-4064-8CBC-915E7E302814}" destId="{6B16BAEB-CEC1-41D7-8948-AA28FC8DE03C}" srcOrd="0" destOrd="0" presId="urn:microsoft.com/office/officeart/2005/8/layout/cycle7"/>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F3C2517-CA26-43B2-9B98-CD2235A2A0C2}" type="doc">
      <dgm:prSet loTypeId="urn:microsoft.com/office/officeart/2005/8/layout/vList2" loCatId="list" qsTypeId="urn:microsoft.com/office/officeart/2005/8/quickstyle/simple2" qsCatId="simple" csTypeId="urn:microsoft.com/office/officeart/2005/8/colors/accent1_3" csCatId="accent1" phldr="1"/>
      <dgm:spPr/>
      <dgm:t>
        <a:bodyPr/>
        <a:lstStyle/>
        <a:p>
          <a:endParaRPr lang="es-MX"/>
        </a:p>
      </dgm:t>
    </dgm:pt>
    <dgm:pt modelId="{4D39216B-C76C-4E2F-BB2E-00680132DA16}">
      <dgm:prSet/>
      <dgm:spPr/>
      <dgm:t>
        <a:bodyPr/>
        <a:lstStyle/>
        <a:p>
          <a:pPr rtl="0"/>
          <a:r>
            <a:rPr lang="es-MX" b="0" dirty="0">
              <a:latin typeface="Candara" panose="020E0502030303020204" pitchFamily="34" charset="0"/>
            </a:rPr>
            <a:t>Cuatro muertes maternas.</a:t>
          </a:r>
          <a:endParaRPr lang="es-MX" dirty="0">
            <a:latin typeface="Candara" panose="020E0502030303020204" pitchFamily="34" charset="0"/>
          </a:endParaRPr>
        </a:p>
      </dgm:t>
    </dgm:pt>
    <dgm:pt modelId="{CD52EF5F-BC35-4E00-9E3C-AEE07868E8D8}" type="parTrans" cxnId="{DC4F9F88-4979-4C52-81D7-588C2F625484}">
      <dgm:prSet/>
      <dgm:spPr/>
      <dgm:t>
        <a:bodyPr/>
        <a:lstStyle/>
        <a:p>
          <a:endParaRPr lang="es-MX"/>
        </a:p>
      </dgm:t>
    </dgm:pt>
    <dgm:pt modelId="{FC5A193E-3F5A-436A-B16B-872BB03E7546}" type="sibTrans" cxnId="{DC4F9F88-4979-4C52-81D7-588C2F625484}">
      <dgm:prSet/>
      <dgm:spPr/>
      <dgm:t>
        <a:bodyPr/>
        <a:lstStyle/>
        <a:p>
          <a:endParaRPr lang="es-MX"/>
        </a:p>
      </dgm:t>
    </dgm:pt>
    <dgm:pt modelId="{B38C7D1A-41A8-4072-B254-2FC278A9C40D}">
      <dgm:prSet/>
      <dgm:spPr/>
      <dgm:t>
        <a:bodyPr/>
        <a:lstStyle/>
        <a:p>
          <a:pPr rtl="0"/>
          <a:r>
            <a:rPr lang="es-MX" b="0" dirty="0">
              <a:latin typeface="Candara" panose="020E0502030303020204" pitchFamily="34" charset="0"/>
            </a:rPr>
            <a:t>Síndrome de HELLP.</a:t>
          </a:r>
          <a:endParaRPr lang="es-MX" dirty="0">
            <a:latin typeface="Candara" panose="020E0502030303020204" pitchFamily="34" charset="0"/>
          </a:endParaRPr>
        </a:p>
      </dgm:t>
    </dgm:pt>
    <dgm:pt modelId="{BCF8EDE0-0FA1-4AEE-832B-F404DB5E5291}" type="parTrans" cxnId="{2C47B2EE-99FA-46FA-A7E6-7DC57FE385AB}">
      <dgm:prSet/>
      <dgm:spPr/>
      <dgm:t>
        <a:bodyPr/>
        <a:lstStyle/>
        <a:p>
          <a:endParaRPr lang="es-MX"/>
        </a:p>
      </dgm:t>
    </dgm:pt>
    <dgm:pt modelId="{05E21F9C-2F57-4B06-BD7C-C9492730C1B3}" type="sibTrans" cxnId="{2C47B2EE-99FA-46FA-A7E6-7DC57FE385AB}">
      <dgm:prSet/>
      <dgm:spPr/>
      <dgm:t>
        <a:bodyPr/>
        <a:lstStyle/>
        <a:p>
          <a:endParaRPr lang="es-MX"/>
        </a:p>
      </dgm:t>
    </dgm:pt>
    <dgm:pt modelId="{BABFA0A6-EA4E-488C-9478-18D03A1CD3FB}">
      <dgm:prSet/>
      <dgm:spPr/>
      <dgm:t>
        <a:bodyPr/>
        <a:lstStyle/>
        <a:p>
          <a:pPr rtl="0"/>
          <a:r>
            <a:rPr lang="es-MX" b="0" dirty="0">
              <a:latin typeface="Candara" panose="020E0502030303020204" pitchFamily="34" charset="0"/>
            </a:rPr>
            <a:t>Fiebre de Dengue.</a:t>
          </a:r>
          <a:endParaRPr lang="es-MX" dirty="0">
            <a:latin typeface="Candara" panose="020E0502030303020204" pitchFamily="34" charset="0"/>
          </a:endParaRPr>
        </a:p>
      </dgm:t>
    </dgm:pt>
    <dgm:pt modelId="{BD075860-AA3B-4E41-BFD8-4FF031BA1970}" type="parTrans" cxnId="{35B1A94C-F1DC-447F-AAA5-C41D59B6A61D}">
      <dgm:prSet/>
      <dgm:spPr/>
      <dgm:t>
        <a:bodyPr/>
        <a:lstStyle/>
        <a:p>
          <a:endParaRPr lang="es-MX"/>
        </a:p>
      </dgm:t>
    </dgm:pt>
    <dgm:pt modelId="{A365A3B9-64A0-4120-A904-50E574C0D750}" type="sibTrans" cxnId="{35B1A94C-F1DC-447F-AAA5-C41D59B6A61D}">
      <dgm:prSet/>
      <dgm:spPr/>
      <dgm:t>
        <a:bodyPr/>
        <a:lstStyle/>
        <a:p>
          <a:endParaRPr lang="es-MX"/>
        </a:p>
      </dgm:t>
    </dgm:pt>
    <dgm:pt modelId="{982DF668-D937-4E81-8F9F-8A83692422A4}">
      <dgm:prSet/>
      <dgm:spPr/>
      <dgm:t>
        <a:bodyPr/>
        <a:lstStyle/>
        <a:p>
          <a:pPr rtl="0"/>
          <a:r>
            <a:rPr lang="es-MX" b="0" dirty="0">
              <a:latin typeface="Candara" panose="020E0502030303020204" pitchFamily="34" charset="0"/>
            </a:rPr>
            <a:t>Cambio climático.</a:t>
          </a:r>
          <a:endParaRPr lang="es-MX" dirty="0">
            <a:latin typeface="Candara" panose="020E0502030303020204" pitchFamily="34" charset="0"/>
          </a:endParaRPr>
        </a:p>
      </dgm:t>
    </dgm:pt>
    <dgm:pt modelId="{8239CD5E-B6BF-4379-987F-1FEA00372320}" type="parTrans" cxnId="{46FE68E9-6CED-44A7-8DAA-71526E7133A1}">
      <dgm:prSet/>
      <dgm:spPr/>
      <dgm:t>
        <a:bodyPr/>
        <a:lstStyle/>
        <a:p>
          <a:endParaRPr lang="es-MX"/>
        </a:p>
      </dgm:t>
    </dgm:pt>
    <dgm:pt modelId="{A58431C9-B901-4132-946B-8B81C6CEB170}" type="sibTrans" cxnId="{46FE68E9-6CED-44A7-8DAA-71526E7133A1}">
      <dgm:prSet/>
      <dgm:spPr/>
      <dgm:t>
        <a:bodyPr/>
        <a:lstStyle/>
        <a:p>
          <a:endParaRPr lang="es-MX"/>
        </a:p>
      </dgm:t>
    </dgm:pt>
    <dgm:pt modelId="{3F77EE13-0423-429D-8861-538572112B39}" type="pres">
      <dgm:prSet presAssocID="{4F3C2517-CA26-43B2-9B98-CD2235A2A0C2}" presName="linear" presStyleCnt="0">
        <dgm:presLayoutVars>
          <dgm:animLvl val="lvl"/>
          <dgm:resizeHandles val="exact"/>
        </dgm:presLayoutVars>
      </dgm:prSet>
      <dgm:spPr/>
    </dgm:pt>
    <dgm:pt modelId="{151B169D-D3C1-411F-81D2-07F9FCB663A4}" type="pres">
      <dgm:prSet presAssocID="{4D39216B-C76C-4E2F-BB2E-00680132DA16}" presName="parentText" presStyleLbl="node1" presStyleIdx="0" presStyleCnt="4">
        <dgm:presLayoutVars>
          <dgm:chMax val="0"/>
          <dgm:bulletEnabled val="1"/>
        </dgm:presLayoutVars>
      </dgm:prSet>
      <dgm:spPr/>
    </dgm:pt>
    <dgm:pt modelId="{17E1E825-B44A-49AF-9109-038CE26BCAC8}" type="pres">
      <dgm:prSet presAssocID="{FC5A193E-3F5A-436A-B16B-872BB03E7546}" presName="spacer" presStyleCnt="0"/>
      <dgm:spPr/>
    </dgm:pt>
    <dgm:pt modelId="{4F111021-40DF-4DA4-90E5-DB393339FE81}" type="pres">
      <dgm:prSet presAssocID="{B38C7D1A-41A8-4072-B254-2FC278A9C40D}" presName="parentText" presStyleLbl="node1" presStyleIdx="1" presStyleCnt="4">
        <dgm:presLayoutVars>
          <dgm:chMax val="0"/>
          <dgm:bulletEnabled val="1"/>
        </dgm:presLayoutVars>
      </dgm:prSet>
      <dgm:spPr/>
    </dgm:pt>
    <dgm:pt modelId="{BD296A78-517B-483C-8CE7-CA197BD56E0D}" type="pres">
      <dgm:prSet presAssocID="{05E21F9C-2F57-4B06-BD7C-C9492730C1B3}" presName="spacer" presStyleCnt="0"/>
      <dgm:spPr/>
    </dgm:pt>
    <dgm:pt modelId="{97917C6B-A5D0-4BE6-AF61-AC47AE8627BC}" type="pres">
      <dgm:prSet presAssocID="{BABFA0A6-EA4E-488C-9478-18D03A1CD3FB}" presName="parentText" presStyleLbl="node1" presStyleIdx="2" presStyleCnt="4">
        <dgm:presLayoutVars>
          <dgm:chMax val="0"/>
          <dgm:bulletEnabled val="1"/>
        </dgm:presLayoutVars>
      </dgm:prSet>
      <dgm:spPr/>
    </dgm:pt>
    <dgm:pt modelId="{4C4FC1CD-CCC0-4A52-9021-D0250491A187}" type="pres">
      <dgm:prSet presAssocID="{A365A3B9-64A0-4120-A904-50E574C0D750}" presName="spacer" presStyleCnt="0"/>
      <dgm:spPr/>
    </dgm:pt>
    <dgm:pt modelId="{41B18E3A-1DCC-4008-A3EC-E73CCACD3C29}" type="pres">
      <dgm:prSet presAssocID="{982DF668-D937-4E81-8F9F-8A83692422A4}" presName="parentText" presStyleLbl="node1" presStyleIdx="3" presStyleCnt="4">
        <dgm:presLayoutVars>
          <dgm:chMax val="0"/>
          <dgm:bulletEnabled val="1"/>
        </dgm:presLayoutVars>
      </dgm:prSet>
      <dgm:spPr/>
    </dgm:pt>
  </dgm:ptLst>
  <dgm:cxnLst>
    <dgm:cxn modelId="{BB0B3A27-75C9-424D-909A-A5E614D312CB}" type="presOf" srcId="{BABFA0A6-EA4E-488C-9478-18D03A1CD3FB}" destId="{97917C6B-A5D0-4BE6-AF61-AC47AE8627BC}" srcOrd="0" destOrd="0" presId="urn:microsoft.com/office/officeart/2005/8/layout/vList2"/>
    <dgm:cxn modelId="{5BA6962A-3845-4FD6-9CD4-0D3CF0EEA392}" type="presOf" srcId="{B38C7D1A-41A8-4072-B254-2FC278A9C40D}" destId="{4F111021-40DF-4DA4-90E5-DB393339FE81}" srcOrd="0" destOrd="0" presId="urn:microsoft.com/office/officeart/2005/8/layout/vList2"/>
    <dgm:cxn modelId="{E0D47D34-6CA8-41BB-9B4B-1A7B47AFC380}" type="presOf" srcId="{4D39216B-C76C-4E2F-BB2E-00680132DA16}" destId="{151B169D-D3C1-411F-81D2-07F9FCB663A4}" srcOrd="0" destOrd="0" presId="urn:microsoft.com/office/officeart/2005/8/layout/vList2"/>
    <dgm:cxn modelId="{35B1A94C-F1DC-447F-AAA5-C41D59B6A61D}" srcId="{4F3C2517-CA26-43B2-9B98-CD2235A2A0C2}" destId="{BABFA0A6-EA4E-488C-9478-18D03A1CD3FB}" srcOrd="2" destOrd="0" parTransId="{BD075860-AA3B-4E41-BFD8-4FF031BA1970}" sibTransId="{A365A3B9-64A0-4120-A904-50E574C0D750}"/>
    <dgm:cxn modelId="{DC4F9F88-4979-4C52-81D7-588C2F625484}" srcId="{4F3C2517-CA26-43B2-9B98-CD2235A2A0C2}" destId="{4D39216B-C76C-4E2F-BB2E-00680132DA16}" srcOrd="0" destOrd="0" parTransId="{CD52EF5F-BC35-4E00-9E3C-AEE07868E8D8}" sibTransId="{FC5A193E-3F5A-436A-B16B-872BB03E7546}"/>
    <dgm:cxn modelId="{763CBF9E-C47E-468E-BDF5-6C3995708280}" type="presOf" srcId="{982DF668-D937-4E81-8F9F-8A83692422A4}" destId="{41B18E3A-1DCC-4008-A3EC-E73CCACD3C29}" srcOrd="0" destOrd="0" presId="urn:microsoft.com/office/officeart/2005/8/layout/vList2"/>
    <dgm:cxn modelId="{3CA5959F-FC24-4CC9-A8A2-02D5593876F9}" type="presOf" srcId="{4F3C2517-CA26-43B2-9B98-CD2235A2A0C2}" destId="{3F77EE13-0423-429D-8861-538572112B39}" srcOrd="0" destOrd="0" presId="urn:microsoft.com/office/officeart/2005/8/layout/vList2"/>
    <dgm:cxn modelId="{46FE68E9-6CED-44A7-8DAA-71526E7133A1}" srcId="{4F3C2517-CA26-43B2-9B98-CD2235A2A0C2}" destId="{982DF668-D937-4E81-8F9F-8A83692422A4}" srcOrd="3" destOrd="0" parTransId="{8239CD5E-B6BF-4379-987F-1FEA00372320}" sibTransId="{A58431C9-B901-4132-946B-8B81C6CEB170}"/>
    <dgm:cxn modelId="{2C47B2EE-99FA-46FA-A7E6-7DC57FE385AB}" srcId="{4F3C2517-CA26-43B2-9B98-CD2235A2A0C2}" destId="{B38C7D1A-41A8-4072-B254-2FC278A9C40D}" srcOrd="1" destOrd="0" parTransId="{BCF8EDE0-0FA1-4AEE-832B-F404DB5E5291}" sibTransId="{05E21F9C-2F57-4B06-BD7C-C9492730C1B3}"/>
    <dgm:cxn modelId="{4FFB756E-4A55-4706-A1A8-E4A3B80BD35B}" type="presParOf" srcId="{3F77EE13-0423-429D-8861-538572112B39}" destId="{151B169D-D3C1-411F-81D2-07F9FCB663A4}" srcOrd="0" destOrd="0" presId="urn:microsoft.com/office/officeart/2005/8/layout/vList2"/>
    <dgm:cxn modelId="{B5DE08C3-BCBA-462A-A171-8F58A568A669}" type="presParOf" srcId="{3F77EE13-0423-429D-8861-538572112B39}" destId="{17E1E825-B44A-49AF-9109-038CE26BCAC8}" srcOrd="1" destOrd="0" presId="urn:microsoft.com/office/officeart/2005/8/layout/vList2"/>
    <dgm:cxn modelId="{965C9C7A-2741-4CEC-A87D-DF41E8662281}" type="presParOf" srcId="{3F77EE13-0423-429D-8861-538572112B39}" destId="{4F111021-40DF-4DA4-90E5-DB393339FE81}" srcOrd="2" destOrd="0" presId="urn:microsoft.com/office/officeart/2005/8/layout/vList2"/>
    <dgm:cxn modelId="{0F87B19D-6A6C-401F-9AAF-F4B2DA0DC718}" type="presParOf" srcId="{3F77EE13-0423-429D-8861-538572112B39}" destId="{BD296A78-517B-483C-8CE7-CA197BD56E0D}" srcOrd="3" destOrd="0" presId="urn:microsoft.com/office/officeart/2005/8/layout/vList2"/>
    <dgm:cxn modelId="{8730138D-C992-4E7E-AC16-8DE697807588}" type="presParOf" srcId="{3F77EE13-0423-429D-8861-538572112B39}" destId="{97917C6B-A5D0-4BE6-AF61-AC47AE8627BC}" srcOrd="4" destOrd="0" presId="urn:microsoft.com/office/officeart/2005/8/layout/vList2"/>
    <dgm:cxn modelId="{3BD2E7CD-A56A-466B-820F-5DE58186F30B}" type="presParOf" srcId="{3F77EE13-0423-429D-8861-538572112B39}" destId="{4C4FC1CD-CCC0-4A52-9021-D0250491A187}" srcOrd="5" destOrd="0" presId="urn:microsoft.com/office/officeart/2005/8/layout/vList2"/>
    <dgm:cxn modelId="{E55E865A-B2BA-4DCF-813D-3DC582AD59D8}" type="presParOf" srcId="{3F77EE13-0423-429D-8861-538572112B39}" destId="{41B18E3A-1DCC-4008-A3EC-E73CCACD3C29}" srcOrd="6"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2067D47-7CCB-4A10-BE43-2DE4766CDD50}" type="doc">
      <dgm:prSet loTypeId="urn:microsoft.com/office/officeart/2005/8/layout/default" loCatId="list" qsTypeId="urn:microsoft.com/office/officeart/2005/8/quickstyle/simple1" qsCatId="simple" csTypeId="urn:microsoft.com/office/officeart/2005/8/colors/accent1_4" csCatId="accent1" phldr="1"/>
      <dgm:spPr/>
      <dgm:t>
        <a:bodyPr/>
        <a:lstStyle/>
        <a:p>
          <a:endParaRPr lang="en-US"/>
        </a:p>
      </dgm:t>
    </dgm:pt>
    <dgm:pt modelId="{63926B8F-97EC-49CC-8B6E-4DF57E97A0F2}">
      <dgm:prSet phldrT="[Text]"/>
      <dgm:spPr/>
      <dgm:t>
        <a:bodyPr/>
        <a:lstStyle/>
        <a:p>
          <a:r>
            <a:rPr lang="es-MX" dirty="0"/>
            <a:t>Generalizar el funcionamiento</a:t>
          </a:r>
          <a:endParaRPr lang="en-US" dirty="0"/>
        </a:p>
      </dgm:t>
    </dgm:pt>
    <dgm:pt modelId="{8940E111-3313-45F4-B019-983CF01D1170}" type="parTrans" cxnId="{7A82E7CC-F7F6-4263-8057-8999D30DDCB3}">
      <dgm:prSet/>
      <dgm:spPr/>
      <dgm:t>
        <a:bodyPr/>
        <a:lstStyle/>
        <a:p>
          <a:endParaRPr lang="en-US"/>
        </a:p>
      </dgm:t>
    </dgm:pt>
    <dgm:pt modelId="{AE3F283A-7D39-407B-AEB1-E459FD4EA449}" type="sibTrans" cxnId="{7A82E7CC-F7F6-4263-8057-8999D30DDCB3}">
      <dgm:prSet/>
      <dgm:spPr/>
      <dgm:t>
        <a:bodyPr/>
        <a:lstStyle/>
        <a:p>
          <a:endParaRPr lang="en-US"/>
        </a:p>
      </dgm:t>
    </dgm:pt>
    <dgm:pt modelId="{A87E6ADF-652C-4700-8383-67179996483F}">
      <dgm:prSet phldrT="[Text]"/>
      <dgm:spPr/>
      <dgm:t>
        <a:bodyPr/>
        <a:lstStyle/>
        <a:p>
          <a:r>
            <a:rPr lang="es-MX" dirty="0"/>
            <a:t>Mejorar la capacidad de análisis</a:t>
          </a:r>
          <a:endParaRPr lang="en-US" dirty="0"/>
        </a:p>
      </dgm:t>
    </dgm:pt>
    <dgm:pt modelId="{481974EC-0828-4A19-8191-16A83555B7FF}" type="parTrans" cxnId="{94BF812F-E3F7-40E5-BFC3-A6D74EEF5BA2}">
      <dgm:prSet/>
      <dgm:spPr/>
      <dgm:t>
        <a:bodyPr/>
        <a:lstStyle/>
        <a:p>
          <a:endParaRPr lang="en-US"/>
        </a:p>
      </dgm:t>
    </dgm:pt>
    <dgm:pt modelId="{5EADFDF4-EDD6-4BA6-9542-5070ADF74F07}" type="sibTrans" cxnId="{94BF812F-E3F7-40E5-BFC3-A6D74EEF5BA2}">
      <dgm:prSet/>
      <dgm:spPr/>
      <dgm:t>
        <a:bodyPr/>
        <a:lstStyle/>
        <a:p>
          <a:endParaRPr lang="en-US"/>
        </a:p>
      </dgm:t>
    </dgm:pt>
    <dgm:pt modelId="{A8C28EBD-AA2E-403C-886D-F66B2763B92F}">
      <dgm:prSet phldrT="[Text]"/>
      <dgm:spPr/>
      <dgm:t>
        <a:bodyPr/>
        <a:lstStyle/>
        <a:p>
          <a:r>
            <a:rPr lang="es-MX" dirty="0"/>
            <a:t>Añadir capacidad predictiva</a:t>
          </a:r>
          <a:endParaRPr lang="en-US" dirty="0"/>
        </a:p>
      </dgm:t>
    </dgm:pt>
    <dgm:pt modelId="{02EB3841-13B6-404D-9583-D134FEFEF287}" type="parTrans" cxnId="{1957FC7D-C601-40DB-A64D-D8216FA59567}">
      <dgm:prSet/>
      <dgm:spPr/>
      <dgm:t>
        <a:bodyPr/>
        <a:lstStyle/>
        <a:p>
          <a:endParaRPr lang="en-US"/>
        </a:p>
      </dgm:t>
    </dgm:pt>
    <dgm:pt modelId="{2E2013C0-4B01-4D4E-8BB2-FC85620DF067}" type="sibTrans" cxnId="{1957FC7D-C601-40DB-A64D-D8216FA59567}">
      <dgm:prSet/>
      <dgm:spPr/>
      <dgm:t>
        <a:bodyPr/>
        <a:lstStyle/>
        <a:p>
          <a:endParaRPr lang="en-US"/>
        </a:p>
      </dgm:t>
    </dgm:pt>
    <dgm:pt modelId="{A2E49810-7D89-459D-87A8-8BE9EE9EE747}">
      <dgm:prSet phldrT="[Text]"/>
      <dgm:spPr/>
      <dgm:t>
        <a:bodyPr/>
        <a:lstStyle/>
        <a:p>
          <a:r>
            <a:rPr lang="es-MX" dirty="0"/>
            <a:t>Implementar algoritmos novedosos</a:t>
          </a:r>
          <a:endParaRPr lang="en-US" dirty="0"/>
        </a:p>
      </dgm:t>
    </dgm:pt>
    <dgm:pt modelId="{E020C51A-0952-4512-8300-474BF31BB982}" type="parTrans" cxnId="{1DB8B8B4-240E-418B-A659-0E28815D949B}">
      <dgm:prSet/>
      <dgm:spPr/>
      <dgm:t>
        <a:bodyPr/>
        <a:lstStyle/>
        <a:p>
          <a:endParaRPr lang="en-US"/>
        </a:p>
      </dgm:t>
    </dgm:pt>
    <dgm:pt modelId="{0E0B7938-F06B-4157-BB67-3D9884720B64}" type="sibTrans" cxnId="{1DB8B8B4-240E-418B-A659-0E28815D949B}">
      <dgm:prSet/>
      <dgm:spPr/>
      <dgm:t>
        <a:bodyPr/>
        <a:lstStyle/>
        <a:p>
          <a:endParaRPr lang="en-US"/>
        </a:p>
      </dgm:t>
    </dgm:pt>
    <dgm:pt modelId="{E923E4FA-27E1-4AD8-A6D9-C7A52475B01D}">
      <dgm:prSet phldrT="[Text]"/>
      <dgm:spPr/>
      <dgm:t>
        <a:bodyPr/>
        <a:lstStyle/>
        <a:p>
          <a:r>
            <a:rPr lang="es-MX" dirty="0"/>
            <a:t>Gestionar el conocimiento</a:t>
          </a:r>
          <a:endParaRPr lang="en-US" dirty="0"/>
        </a:p>
      </dgm:t>
    </dgm:pt>
    <dgm:pt modelId="{4B191D26-D21E-4EA3-9934-48EA9F5EDF9F}" type="parTrans" cxnId="{1C84AF21-40E8-4C45-8571-778A9DB61EAA}">
      <dgm:prSet/>
      <dgm:spPr/>
      <dgm:t>
        <a:bodyPr/>
        <a:lstStyle/>
        <a:p>
          <a:endParaRPr lang="en-US"/>
        </a:p>
      </dgm:t>
    </dgm:pt>
    <dgm:pt modelId="{4AF5452C-C7E6-4F26-B05C-1DCFA08AF5EA}" type="sibTrans" cxnId="{1C84AF21-40E8-4C45-8571-778A9DB61EAA}">
      <dgm:prSet/>
      <dgm:spPr/>
      <dgm:t>
        <a:bodyPr/>
        <a:lstStyle/>
        <a:p>
          <a:endParaRPr lang="en-US"/>
        </a:p>
      </dgm:t>
    </dgm:pt>
    <dgm:pt modelId="{ABE79D92-6CCE-48CD-AA67-04D803181ACA}" type="pres">
      <dgm:prSet presAssocID="{12067D47-7CCB-4A10-BE43-2DE4766CDD50}" presName="diagram" presStyleCnt="0">
        <dgm:presLayoutVars>
          <dgm:dir/>
          <dgm:resizeHandles val="exact"/>
        </dgm:presLayoutVars>
      </dgm:prSet>
      <dgm:spPr/>
    </dgm:pt>
    <dgm:pt modelId="{9DED6C2E-2CDD-4AAC-AFC6-1F7B9821790A}" type="pres">
      <dgm:prSet presAssocID="{63926B8F-97EC-49CC-8B6E-4DF57E97A0F2}" presName="node" presStyleLbl="node1" presStyleIdx="0" presStyleCnt="5">
        <dgm:presLayoutVars>
          <dgm:bulletEnabled val="1"/>
        </dgm:presLayoutVars>
      </dgm:prSet>
      <dgm:spPr/>
    </dgm:pt>
    <dgm:pt modelId="{ABD9827C-CB55-4EBC-B7A6-326EF8558A63}" type="pres">
      <dgm:prSet presAssocID="{AE3F283A-7D39-407B-AEB1-E459FD4EA449}" presName="sibTrans" presStyleCnt="0"/>
      <dgm:spPr/>
    </dgm:pt>
    <dgm:pt modelId="{80818463-DF4A-43DF-949D-C3566A39A2EB}" type="pres">
      <dgm:prSet presAssocID="{A87E6ADF-652C-4700-8383-67179996483F}" presName="node" presStyleLbl="node1" presStyleIdx="1" presStyleCnt="5">
        <dgm:presLayoutVars>
          <dgm:bulletEnabled val="1"/>
        </dgm:presLayoutVars>
      </dgm:prSet>
      <dgm:spPr/>
    </dgm:pt>
    <dgm:pt modelId="{CAFE16CC-59C2-4BC0-B92E-AF21D056F4ED}" type="pres">
      <dgm:prSet presAssocID="{5EADFDF4-EDD6-4BA6-9542-5070ADF74F07}" presName="sibTrans" presStyleCnt="0"/>
      <dgm:spPr/>
    </dgm:pt>
    <dgm:pt modelId="{13DA7B0C-DFC0-4201-81CA-EA8B882EA3FD}" type="pres">
      <dgm:prSet presAssocID="{A8C28EBD-AA2E-403C-886D-F66B2763B92F}" presName="node" presStyleLbl="node1" presStyleIdx="2" presStyleCnt="5">
        <dgm:presLayoutVars>
          <dgm:bulletEnabled val="1"/>
        </dgm:presLayoutVars>
      </dgm:prSet>
      <dgm:spPr/>
    </dgm:pt>
    <dgm:pt modelId="{132F4D85-3F77-46F1-8A93-2ED4301035D9}" type="pres">
      <dgm:prSet presAssocID="{2E2013C0-4B01-4D4E-8BB2-FC85620DF067}" presName="sibTrans" presStyleCnt="0"/>
      <dgm:spPr/>
    </dgm:pt>
    <dgm:pt modelId="{547505DC-98F1-420F-BB8A-10106ED4FA4A}" type="pres">
      <dgm:prSet presAssocID="{A2E49810-7D89-459D-87A8-8BE9EE9EE747}" presName="node" presStyleLbl="node1" presStyleIdx="3" presStyleCnt="5">
        <dgm:presLayoutVars>
          <dgm:bulletEnabled val="1"/>
        </dgm:presLayoutVars>
      </dgm:prSet>
      <dgm:spPr/>
    </dgm:pt>
    <dgm:pt modelId="{0C41C834-6D37-4A9D-A570-509E50272ECE}" type="pres">
      <dgm:prSet presAssocID="{0E0B7938-F06B-4157-BB67-3D9884720B64}" presName="sibTrans" presStyleCnt="0"/>
      <dgm:spPr/>
    </dgm:pt>
    <dgm:pt modelId="{1FD827FA-3A45-44F0-A9E0-7815AD4F3970}" type="pres">
      <dgm:prSet presAssocID="{E923E4FA-27E1-4AD8-A6D9-C7A52475B01D}" presName="node" presStyleLbl="node1" presStyleIdx="4" presStyleCnt="5">
        <dgm:presLayoutVars>
          <dgm:bulletEnabled val="1"/>
        </dgm:presLayoutVars>
      </dgm:prSet>
      <dgm:spPr/>
    </dgm:pt>
  </dgm:ptLst>
  <dgm:cxnLst>
    <dgm:cxn modelId="{1C84AF21-40E8-4C45-8571-778A9DB61EAA}" srcId="{12067D47-7CCB-4A10-BE43-2DE4766CDD50}" destId="{E923E4FA-27E1-4AD8-A6D9-C7A52475B01D}" srcOrd="4" destOrd="0" parTransId="{4B191D26-D21E-4EA3-9934-48EA9F5EDF9F}" sibTransId="{4AF5452C-C7E6-4F26-B05C-1DCFA08AF5EA}"/>
    <dgm:cxn modelId="{94BF812F-E3F7-40E5-BFC3-A6D74EEF5BA2}" srcId="{12067D47-7CCB-4A10-BE43-2DE4766CDD50}" destId="{A87E6ADF-652C-4700-8383-67179996483F}" srcOrd="1" destOrd="0" parTransId="{481974EC-0828-4A19-8191-16A83555B7FF}" sibTransId="{5EADFDF4-EDD6-4BA6-9542-5070ADF74F07}"/>
    <dgm:cxn modelId="{19EC0544-143F-4571-9A97-1F51D56026C5}" type="presOf" srcId="{A8C28EBD-AA2E-403C-886D-F66B2763B92F}" destId="{13DA7B0C-DFC0-4201-81CA-EA8B882EA3FD}" srcOrd="0" destOrd="0" presId="urn:microsoft.com/office/officeart/2005/8/layout/default"/>
    <dgm:cxn modelId="{D0B5B656-2343-4CB2-A101-5EF68D6C43EB}" type="presOf" srcId="{A87E6ADF-652C-4700-8383-67179996483F}" destId="{80818463-DF4A-43DF-949D-C3566A39A2EB}" srcOrd="0" destOrd="0" presId="urn:microsoft.com/office/officeart/2005/8/layout/default"/>
    <dgm:cxn modelId="{1957FC7D-C601-40DB-A64D-D8216FA59567}" srcId="{12067D47-7CCB-4A10-BE43-2DE4766CDD50}" destId="{A8C28EBD-AA2E-403C-886D-F66B2763B92F}" srcOrd="2" destOrd="0" parTransId="{02EB3841-13B6-404D-9583-D134FEFEF287}" sibTransId="{2E2013C0-4B01-4D4E-8BB2-FC85620DF067}"/>
    <dgm:cxn modelId="{0C73FF82-85AE-4950-80D1-62AA7BD77E6D}" type="presOf" srcId="{E923E4FA-27E1-4AD8-A6D9-C7A52475B01D}" destId="{1FD827FA-3A45-44F0-A9E0-7815AD4F3970}" srcOrd="0" destOrd="0" presId="urn:microsoft.com/office/officeart/2005/8/layout/default"/>
    <dgm:cxn modelId="{08BAC58A-D7D4-4141-A943-A9D506D41E3C}" type="presOf" srcId="{A2E49810-7D89-459D-87A8-8BE9EE9EE747}" destId="{547505DC-98F1-420F-BB8A-10106ED4FA4A}" srcOrd="0" destOrd="0" presId="urn:microsoft.com/office/officeart/2005/8/layout/default"/>
    <dgm:cxn modelId="{1DB8B8B4-240E-418B-A659-0E28815D949B}" srcId="{12067D47-7CCB-4A10-BE43-2DE4766CDD50}" destId="{A2E49810-7D89-459D-87A8-8BE9EE9EE747}" srcOrd="3" destOrd="0" parTransId="{E020C51A-0952-4512-8300-474BF31BB982}" sibTransId="{0E0B7938-F06B-4157-BB67-3D9884720B64}"/>
    <dgm:cxn modelId="{7A82E7CC-F7F6-4263-8057-8999D30DDCB3}" srcId="{12067D47-7CCB-4A10-BE43-2DE4766CDD50}" destId="{63926B8F-97EC-49CC-8B6E-4DF57E97A0F2}" srcOrd="0" destOrd="0" parTransId="{8940E111-3313-45F4-B019-983CF01D1170}" sibTransId="{AE3F283A-7D39-407B-AEB1-E459FD4EA449}"/>
    <dgm:cxn modelId="{015934E9-FB8E-4BC7-83F7-C0B0E019DF6D}" type="presOf" srcId="{63926B8F-97EC-49CC-8B6E-4DF57E97A0F2}" destId="{9DED6C2E-2CDD-4AAC-AFC6-1F7B9821790A}" srcOrd="0" destOrd="0" presId="urn:microsoft.com/office/officeart/2005/8/layout/default"/>
    <dgm:cxn modelId="{FA6FAEF2-5424-4DF8-A8FA-1EDBF91E7A99}" type="presOf" srcId="{12067D47-7CCB-4A10-BE43-2DE4766CDD50}" destId="{ABE79D92-6CCE-48CD-AA67-04D803181ACA}" srcOrd="0" destOrd="0" presId="urn:microsoft.com/office/officeart/2005/8/layout/default"/>
    <dgm:cxn modelId="{6258E10C-E59B-4054-B6C4-DB16BA694D32}" type="presParOf" srcId="{ABE79D92-6CCE-48CD-AA67-04D803181ACA}" destId="{9DED6C2E-2CDD-4AAC-AFC6-1F7B9821790A}" srcOrd="0" destOrd="0" presId="urn:microsoft.com/office/officeart/2005/8/layout/default"/>
    <dgm:cxn modelId="{A5C62912-9DE1-4227-BAFA-25A0EF2572D3}" type="presParOf" srcId="{ABE79D92-6CCE-48CD-AA67-04D803181ACA}" destId="{ABD9827C-CB55-4EBC-B7A6-326EF8558A63}" srcOrd="1" destOrd="0" presId="urn:microsoft.com/office/officeart/2005/8/layout/default"/>
    <dgm:cxn modelId="{BB5F550B-BE38-4E25-A09C-F23C065871F3}" type="presParOf" srcId="{ABE79D92-6CCE-48CD-AA67-04D803181ACA}" destId="{80818463-DF4A-43DF-949D-C3566A39A2EB}" srcOrd="2" destOrd="0" presId="urn:microsoft.com/office/officeart/2005/8/layout/default"/>
    <dgm:cxn modelId="{A3E8480A-AB9B-4920-B86E-DA44C20D6EF6}" type="presParOf" srcId="{ABE79D92-6CCE-48CD-AA67-04D803181ACA}" destId="{CAFE16CC-59C2-4BC0-B92E-AF21D056F4ED}" srcOrd="3" destOrd="0" presId="urn:microsoft.com/office/officeart/2005/8/layout/default"/>
    <dgm:cxn modelId="{6A851EDB-D3C2-416B-8560-772CC64720E0}" type="presParOf" srcId="{ABE79D92-6CCE-48CD-AA67-04D803181ACA}" destId="{13DA7B0C-DFC0-4201-81CA-EA8B882EA3FD}" srcOrd="4" destOrd="0" presId="urn:microsoft.com/office/officeart/2005/8/layout/default"/>
    <dgm:cxn modelId="{7A749E66-B355-40BD-80CA-FB0FD06EAAE4}" type="presParOf" srcId="{ABE79D92-6CCE-48CD-AA67-04D803181ACA}" destId="{132F4D85-3F77-46F1-8A93-2ED4301035D9}" srcOrd="5" destOrd="0" presId="urn:microsoft.com/office/officeart/2005/8/layout/default"/>
    <dgm:cxn modelId="{53F5E29B-9AB1-4A2B-858D-B0B39FECE84F}" type="presParOf" srcId="{ABE79D92-6CCE-48CD-AA67-04D803181ACA}" destId="{547505DC-98F1-420F-BB8A-10106ED4FA4A}" srcOrd="6" destOrd="0" presId="urn:microsoft.com/office/officeart/2005/8/layout/default"/>
    <dgm:cxn modelId="{1F0F6681-C5B1-47EF-9909-03D483DDF1FC}" type="presParOf" srcId="{ABE79D92-6CCE-48CD-AA67-04D803181ACA}" destId="{0C41C834-6D37-4A9D-A570-509E50272ECE}" srcOrd="7" destOrd="0" presId="urn:microsoft.com/office/officeart/2005/8/layout/default"/>
    <dgm:cxn modelId="{1C6B300A-B4A6-435C-87EB-9FA9FF742B4C}" type="presParOf" srcId="{ABE79D92-6CCE-48CD-AA67-04D803181ACA}" destId="{1FD827FA-3A45-44F0-A9E0-7815AD4F3970}"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2681128-A85C-4031-9151-3FAFF9682A7E}" type="doc">
      <dgm:prSet loTypeId="urn:microsoft.com/office/officeart/2005/8/layout/hProcess9" loCatId="process" qsTypeId="urn:microsoft.com/office/officeart/2005/8/quickstyle/simple1" qsCatId="simple" csTypeId="urn:microsoft.com/office/officeart/2005/8/colors/accent1_2" csCatId="accent1" phldr="1"/>
      <dgm:spPr/>
    </dgm:pt>
    <dgm:pt modelId="{D4090416-12CE-44AC-B538-9BD21B5FDA26}">
      <dgm:prSet phldrT="[Text]"/>
      <dgm:spPr/>
      <dgm:t>
        <a:bodyPr/>
        <a:lstStyle/>
        <a:p>
          <a:r>
            <a:rPr lang="es-MX" dirty="0"/>
            <a:t>Implementar Redes Neuronales</a:t>
          </a:r>
          <a:endParaRPr lang="en-US" dirty="0"/>
        </a:p>
      </dgm:t>
    </dgm:pt>
    <dgm:pt modelId="{8A5BE8A5-4B12-4E80-9B46-CA3B9ADC8D44}" type="parTrans" cxnId="{E6B6198E-B43A-49D5-B351-AE4F15B4B98F}">
      <dgm:prSet/>
      <dgm:spPr/>
      <dgm:t>
        <a:bodyPr/>
        <a:lstStyle/>
        <a:p>
          <a:endParaRPr lang="en-US"/>
        </a:p>
      </dgm:t>
    </dgm:pt>
    <dgm:pt modelId="{4403AFAE-7B3E-4FA4-A2A7-32DEC7B1224B}" type="sibTrans" cxnId="{E6B6198E-B43A-49D5-B351-AE4F15B4B98F}">
      <dgm:prSet/>
      <dgm:spPr/>
      <dgm:t>
        <a:bodyPr/>
        <a:lstStyle/>
        <a:p>
          <a:endParaRPr lang="en-US"/>
        </a:p>
      </dgm:t>
    </dgm:pt>
    <dgm:pt modelId="{935F84C5-EA43-4F3D-BBA2-BFAB4D73B380}">
      <dgm:prSet phldrT="[Text]"/>
      <dgm:spPr/>
      <dgm:t>
        <a:bodyPr/>
        <a:lstStyle/>
        <a:p>
          <a:r>
            <a:rPr lang="es-MX" dirty="0"/>
            <a:t>Generar el </a:t>
          </a:r>
          <a:r>
            <a:rPr lang="es-MX" dirty="0" err="1"/>
            <a:t>Frontend</a:t>
          </a:r>
          <a:r>
            <a:rPr lang="es-MX" dirty="0"/>
            <a:t> del sistema</a:t>
          </a:r>
          <a:endParaRPr lang="en-US" dirty="0"/>
        </a:p>
      </dgm:t>
    </dgm:pt>
    <dgm:pt modelId="{FD14F2B2-5BD4-4211-ABF0-5AD4AEE85A3E}" type="parTrans" cxnId="{30530AE2-95E3-4907-BAEC-C73EFA4143BB}">
      <dgm:prSet/>
      <dgm:spPr/>
      <dgm:t>
        <a:bodyPr/>
        <a:lstStyle/>
        <a:p>
          <a:endParaRPr lang="en-US"/>
        </a:p>
      </dgm:t>
    </dgm:pt>
    <dgm:pt modelId="{C51F7E52-2123-4047-B669-FCDB6AC5DA96}" type="sibTrans" cxnId="{30530AE2-95E3-4907-BAEC-C73EFA4143BB}">
      <dgm:prSet/>
      <dgm:spPr/>
      <dgm:t>
        <a:bodyPr/>
        <a:lstStyle/>
        <a:p>
          <a:endParaRPr lang="en-US"/>
        </a:p>
      </dgm:t>
    </dgm:pt>
    <dgm:pt modelId="{91594CB6-9F7F-403B-B283-B54100A869D4}">
      <dgm:prSet phldrT="[Text]"/>
      <dgm:spPr/>
      <dgm:t>
        <a:bodyPr/>
        <a:lstStyle/>
        <a:p>
          <a:r>
            <a:rPr lang="es-MX" dirty="0"/>
            <a:t>Crear los sistemas gestores del conocimiento</a:t>
          </a:r>
          <a:endParaRPr lang="en-US" dirty="0"/>
        </a:p>
      </dgm:t>
    </dgm:pt>
    <dgm:pt modelId="{E01E4CB0-DA84-45D2-8D91-42FADECBCE8B}" type="parTrans" cxnId="{328983A0-0F6F-416B-B3C8-D7F417DB1604}">
      <dgm:prSet/>
      <dgm:spPr/>
      <dgm:t>
        <a:bodyPr/>
        <a:lstStyle/>
        <a:p>
          <a:endParaRPr lang="en-US"/>
        </a:p>
      </dgm:t>
    </dgm:pt>
    <dgm:pt modelId="{52A3C9A8-DC47-4038-ABDE-48A68578B5F8}" type="sibTrans" cxnId="{328983A0-0F6F-416B-B3C8-D7F417DB1604}">
      <dgm:prSet/>
      <dgm:spPr/>
      <dgm:t>
        <a:bodyPr/>
        <a:lstStyle/>
        <a:p>
          <a:endParaRPr lang="en-US"/>
        </a:p>
      </dgm:t>
    </dgm:pt>
    <dgm:pt modelId="{90B45B29-6672-4635-91CA-1987721809AF}">
      <dgm:prSet/>
      <dgm:spPr/>
      <dgm:t>
        <a:bodyPr/>
        <a:lstStyle/>
        <a:p>
          <a:r>
            <a:rPr lang="es-MX" dirty="0"/>
            <a:t>Desarrollar un prototipo capaz de replicar los análisis</a:t>
          </a:r>
          <a:endParaRPr lang="en-US" dirty="0"/>
        </a:p>
      </dgm:t>
    </dgm:pt>
    <dgm:pt modelId="{80099686-BC42-48BE-8083-B450B34C92EC}" type="parTrans" cxnId="{978505DA-E308-478A-90D8-28F39E695D48}">
      <dgm:prSet/>
      <dgm:spPr/>
      <dgm:t>
        <a:bodyPr/>
        <a:lstStyle/>
        <a:p>
          <a:endParaRPr lang="en-US"/>
        </a:p>
      </dgm:t>
    </dgm:pt>
    <dgm:pt modelId="{30E9E5F1-0F27-4715-99DA-76F66F6DD1AC}" type="sibTrans" cxnId="{978505DA-E308-478A-90D8-28F39E695D48}">
      <dgm:prSet/>
      <dgm:spPr/>
      <dgm:t>
        <a:bodyPr/>
        <a:lstStyle/>
        <a:p>
          <a:endParaRPr lang="en-US"/>
        </a:p>
      </dgm:t>
    </dgm:pt>
    <dgm:pt modelId="{5D2A7A48-92AF-4361-9CE2-D119174F7070}" type="pres">
      <dgm:prSet presAssocID="{72681128-A85C-4031-9151-3FAFF9682A7E}" presName="CompostProcess" presStyleCnt="0">
        <dgm:presLayoutVars>
          <dgm:dir/>
          <dgm:resizeHandles val="exact"/>
        </dgm:presLayoutVars>
      </dgm:prSet>
      <dgm:spPr/>
    </dgm:pt>
    <dgm:pt modelId="{E0C5EA96-609B-44DC-84AC-902B4FE5C43E}" type="pres">
      <dgm:prSet presAssocID="{72681128-A85C-4031-9151-3FAFF9682A7E}" presName="arrow" presStyleLbl="bgShp" presStyleIdx="0" presStyleCnt="1"/>
      <dgm:spPr/>
    </dgm:pt>
    <dgm:pt modelId="{7341D298-B996-4250-8D63-A6D1E27A5757}" type="pres">
      <dgm:prSet presAssocID="{72681128-A85C-4031-9151-3FAFF9682A7E}" presName="linearProcess" presStyleCnt="0"/>
      <dgm:spPr/>
    </dgm:pt>
    <dgm:pt modelId="{D41998C2-4628-422C-82C5-6AAA8C9569C6}" type="pres">
      <dgm:prSet presAssocID="{D4090416-12CE-44AC-B538-9BD21B5FDA26}" presName="textNode" presStyleLbl="node1" presStyleIdx="0" presStyleCnt="4">
        <dgm:presLayoutVars>
          <dgm:bulletEnabled val="1"/>
        </dgm:presLayoutVars>
      </dgm:prSet>
      <dgm:spPr/>
    </dgm:pt>
    <dgm:pt modelId="{DB316507-C87F-46E4-8A90-F6503AD0BAA6}" type="pres">
      <dgm:prSet presAssocID="{4403AFAE-7B3E-4FA4-A2A7-32DEC7B1224B}" presName="sibTrans" presStyleCnt="0"/>
      <dgm:spPr/>
    </dgm:pt>
    <dgm:pt modelId="{09E565AD-C9A4-48C2-A7A1-3587AD1912C7}" type="pres">
      <dgm:prSet presAssocID="{935F84C5-EA43-4F3D-BBA2-BFAB4D73B380}" presName="textNode" presStyleLbl="node1" presStyleIdx="1" presStyleCnt="4">
        <dgm:presLayoutVars>
          <dgm:bulletEnabled val="1"/>
        </dgm:presLayoutVars>
      </dgm:prSet>
      <dgm:spPr/>
    </dgm:pt>
    <dgm:pt modelId="{234B4D5E-375B-436A-A914-346849761383}" type="pres">
      <dgm:prSet presAssocID="{C51F7E52-2123-4047-B669-FCDB6AC5DA96}" presName="sibTrans" presStyleCnt="0"/>
      <dgm:spPr/>
    </dgm:pt>
    <dgm:pt modelId="{6EFE6CA9-2A1A-4227-BF6B-1D0167ED9DC6}" type="pres">
      <dgm:prSet presAssocID="{91594CB6-9F7F-403B-B283-B54100A869D4}" presName="textNode" presStyleLbl="node1" presStyleIdx="2" presStyleCnt="4">
        <dgm:presLayoutVars>
          <dgm:bulletEnabled val="1"/>
        </dgm:presLayoutVars>
      </dgm:prSet>
      <dgm:spPr/>
    </dgm:pt>
    <dgm:pt modelId="{84CAA42F-8EC9-4625-AA34-8CBA3A077F7A}" type="pres">
      <dgm:prSet presAssocID="{52A3C9A8-DC47-4038-ABDE-48A68578B5F8}" presName="sibTrans" presStyleCnt="0"/>
      <dgm:spPr/>
    </dgm:pt>
    <dgm:pt modelId="{61075F0A-71D2-4CAE-B95B-64537AC55CB7}" type="pres">
      <dgm:prSet presAssocID="{90B45B29-6672-4635-91CA-1987721809AF}" presName="textNode" presStyleLbl="node1" presStyleIdx="3" presStyleCnt="4">
        <dgm:presLayoutVars>
          <dgm:bulletEnabled val="1"/>
        </dgm:presLayoutVars>
      </dgm:prSet>
      <dgm:spPr/>
    </dgm:pt>
  </dgm:ptLst>
  <dgm:cxnLst>
    <dgm:cxn modelId="{B29BAC33-FEDC-4393-81FC-489907494F3E}" type="presOf" srcId="{72681128-A85C-4031-9151-3FAFF9682A7E}" destId="{5D2A7A48-92AF-4361-9CE2-D119174F7070}" srcOrd="0" destOrd="0" presId="urn:microsoft.com/office/officeart/2005/8/layout/hProcess9"/>
    <dgm:cxn modelId="{FC288565-3E47-4BFA-BC76-47DC70A3FBFC}" type="presOf" srcId="{90B45B29-6672-4635-91CA-1987721809AF}" destId="{61075F0A-71D2-4CAE-B95B-64537AC55CB7}" srcOrd="0" destOrd="0" presId="urn:microsoft.com/office/officeart/2005/8/layout/hProcess9"/>
    <dgm:cxn modelId="{8142B158-8A97-41D8-AB71-7B7F4D09D892}" type="presOf" srcId="{D4090416-12CE-44AC-B538-9BD21B5FDA26}" destId="{D41998C2-4628-422C-82C5-6AAA8C9569C6}" srcOrd="0" destOrd="0" presId="urn:microsoft.com/office/officeart/2005/8/layout/hProcess9"/>
    <dgm:cxn modelId="{E6B6198E-B43A-49D5-B351-AE4F15B4B98F}" srcId="{72681128-A85C-4031-9151-3FAFF9682A7E}" destId="{D4090416-12CE-44AC-B538-9BD21B5FDA26}" srcOrd="0" destOrd="0" parTransId="{8A5BE8A5-4B12-4E80-9B46-CA3B9ADC8D44}" sibTransId="{4403AFAE-7B3E-4FA4-A2A7-32DEC7B1224B}"/>
    <dgm:cxn modelId="{328983A0-0F6F-416B-B3C8-D7F417DB1604}" srcId="{72681128-A85C-4031-9151-3FAFF9682A7E}" destId="{91594CB6-9F7F-403B-B283-B54100A869D4}" srcOrd="2" destOrd="0" parTransId="{E01E4CB0-DA84-45D2-8D91-42FADECBCE8B}" sibTransId="{52A3C9A8-DC47-4038-ABDE-48A68578B5F8}"/>
    <dgm:cxn modelId="{178486A8-29DD-4018-9311-759758EDE55D}" type="presOf" srcId="{91594CB6-9F7F-403B-B283-B54100A869D4}" destId="{6EFE6CA9-2A1A-4227-BF6B-1D0167ED9DC6}" srcOrd="0" destOrd="0" presId="urn:microsoft.com/office/officeart/2005/8/layout/hProcess9"/>
    <dgm:cxn modelId="{B9101CA9-4CDC-4E9E-ACE8-75C83D59373E}" type="presOf" srcId="{935F84C5-EA43-4F3D-BBA2-BFAB4D73B380}" destId="{09E565AD-C9A4-48C2-A7A1-3587AD1912C7}" srcOrd="0" destOrd="0" presId="urn:microsoft.com/office/officeart/2005/8/layout/hProcess9"/>
    <dgm:cxn modelId="{978505DA-E308-478A-90D8-28F39E695D48}" srcId="{72681128-A85C-4031-9151-3FAFF9682A7E}" destId="{90B45B29-6672-4635-91CA-1987721809AF}" srcOrd="3" destOrd="0" parTransId="{80099686-BC42-48BE-8083-B450B34C92EC}" sibTransId="{30E9E5F1-0F27-4715-99DA-76F66F6DD1AC}"/>
    <dgm:cxn modelId="{30530AE2-95E3-4907-BAEC-C73EFA4143BB}" srcId="{72681128-A85C-4031-9151-3FAFF9682A7E}" destId="{935F84C5-EA43-4F3D-BBA2-BFAB4D73B380}" srcOrd="1" destOrd="0" parTransId="{FD14F2B2-5BD4-4211-ABF0-5AD4AEE85A3E}" sibTransId="{C51F7E52-2123-4047-B669-FCDB6AC5DA96}"/>
    <dgm:cxn modelId="{63EFB725-0E6A-4925-86BD-DBF073DA3426}" type="presParOf" srcId="{5D2A7A48-92AF-4361-9CE2-D119174F7070}" destId="{E0C5EA96-609B-44DC-84AC-902B4FE5C43E}" srcOrd="0" destOrd="0" presId="urn:microsoft.com/office/officeart/2005/8/layout/hProcess9"/>
    <dgm:cxn modelId="{E2C60648-532D-488F-ABFE-5C8C71B1BEFE}" type="presParOf" srcId="{5D2A7A48-92AF-4361-9CE2-D119174F7070}" destId="{7341D298-B996-4250-8D63-A6D1E27A5757}" srcOrd="1" destOrd="0" presId="urn:microsoft.com/office/officeart/2005/8/layout/hProcess9"/>
    <dgm:cxn modelId="{1C14EA65-5544-40A9-9064-5972139CAED9}" type="presParOf" srcId="{7341D298-B996-4250-8D63-A6D1E27A5757}" destId="{D41998C2-4628-422C-82C5-6AAA8C9569C6}" srcOrd="0" destOrd="0" presId="urn:microsoft.com/office/officeart/2005/8/layout/hProcess9"/>
    <dgm:cxn modelId="{1FDF120A-9023-4715-8E02-F8C8628870D5}" type="presParOf" srcId="{7341D298-B996-4250-8D63-A6D1E27A5757}" destId="{DB316507-C87F-46E4-8A90-F6503AD0BAA6}" srcOrd="1" destOrd="0" presId="urn:microsoft.com/office/officeart/2005/8/layout/hProcess9"/>
    <dgm:cxn modelId="{4B71C517-8108-48FD-BF82-1B36A21E4552}" type="presParOf" srcId="{7341D298-B996-4250-8D63-A6D1E27A5757}" destId="{09E565AD-C9A4-48C2-A7A1-3587AD1912C7}" srcOrd="2" destOrd="0" presId="urn:microsoft.com/office/officeart/2005/8/layout/hProcess9"/>
    <dgm:cxn modelId="{C7EAC2BB-9087-4A73-8105-E620282A0E54}" type="presParOf" srcId="{7341D298-B996-4250-8D63-A6D1E27A5757}" destId="{234B4D5E-375B-436A-A914-346849761383}" srcOrd="3" destOrd="0" presId="urn:microsoft.com/office/officeart/2005/8/layout/hProcess9"/>
    <dgm:cxn modelId="{918ACED4-DD8E-429E-8C61-B5CEAA0CA5FD}" type="presParOf" srcId="{7341D298-B996-4250-8D63-A6D1E27A5757}" destId="{6EFE6CA9-2A1A-4227-BF6B-1D0167ED9DC6}" srcOrd="4" destOrd="0" presId="urn:microsoft.com/office/officeart/2005/8/layout/hProcess9"/>
    <dgm:cxn modelId="{44E9F749-3BA2-47CA-AE55-EAF6F47777BF}" type="presParOf" srcId="{7341D298-B996-4250-8D63-A6D1E27A5757}" destId="{84CAA42F-8EC9-4625-AA34-8CBA3A077F7A}" srcOrd="5" destOrd="0" presId="urn:microsoft.com/office/officeart/2005/8/layout/hProcess9"/>
    <dgm:cxn modelId="{D62243B3-437A-449B-8CBA-8B517F751D0C}" type="presParOf" srcId="{7341D298-B996-4250-8D63-A6D1E27A5757}" destId="{61075F0A-71D2-4CAE-B95B-64537AC55CB7}" srcOrd="6"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B1F40-6453-4B61-9B08-F5C2CF20FABE}">
      <dsp:nvSpPr>
        <dsp:cNvPr id="0" name=""/>
        <dsp:cNvSpPr/>
      </dsp:nvSpPr>
      <dsp:spPr>
        <a:xfrm>
          <a:off x="1614189" y="290550"/>
          <a:ext cx="1953220" cy="9766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Toma de decisiones</a:t>
          </a:r>
          <a:endParaRPr lang="en-US" sz="2400" kern="1200" dirty="0"/>
        </a:p>
      </dsp:txBody>
      <dsp:txXfrm>
        <a:off x="1642793" y="319154"/>
        <a:ext cx="1896012" cy="919402"/>
      </dsp:txXfrm>
    </dsp:sp>
    <dsp:sp modelId="{A61763C1-1529-4F4A-AA00-720EFBB74C5C}">
      <dsp:nvSpPr>
        <dsp:cNvPr id="0" name=""/>
        <dsp:cNvSpPr/>
      </dsp:nvSpPr>
      <dsp:spPr>
        <a:xfrm rot="3600000">
          <a:off x="2888217" y="2004762"/>
          <a:ext cx="1018064" cy="3418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990761" y="2073125"/>
        <a:ext cx="812976" cy="205087"/>
      </dsp:txXfrm>
    </dsp:sp>
    <dsp:sp modelId="{2F8B9F1D-4449-4DC5-A6A8-93397C4080D5}">
      <dsp:nvSpPr>
        <dsp:cNvPr id="0" name=""/>
        <dsp:cNvSpPr/>
      </dsp:nvSpPr>
      <dsp:spPr>
        <a:xfrm>
          <a:off x="3227090" y="3084176"/>
          <a:ext cx="1953220" cy="9766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Gestión del conocimiento</a:t>
          </a:r>
          <a:endParaRPr lang="en-US" sz="2400" kern="1200" dirty="0"/>
        </a:p>
      </dsp:txBody>
      <dsp:txXfrm>
        <a:off x="3255694" y="3112780"/>
        <a:ext cx="1896012" cy="919402"/>
      </dsp:txXfrm>
    </dsp:sp>
    <dsp:sp modelId="{4328C715-9B42-488E-A696-97BB94A2FFAC}">
      <dsp:nvSpPr>
        <dsp:cNvPr id="0" name=""/>
        <dsp:cNvSpPr/>
      </dsp:nvSpPr>
      <dsp:spPr>
        <a:xfrm rot="10800000">
          <a:off x="2081767" y="3401575"/>
          <a:ext cx="1018064" cy="3418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rot="10800000">
        <a:off x="2184311" y="3469938"/>
        <a:ext cx="812976" cy="205087"/>
      </dsp:txXfrm>
    </dsp:sp>
    <dsp:sp modelId="{6C382846-56EB-4F1A-9F9B-8B10E6457570}">
      <dsp:nvSpPr>
        <dsp:cNvPr id="0" name=""/>
        <dsp:cNvSpPr/>
      </dsp:nvSpPr>
      <dsp:spPr>
        <a:xfrm>
          <a:off x="1289" y="3084176"/>
          <a:ext cx="1953220" cy="97661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Inteligencia artificial</a:t>
          </a:r>
          <a:endParaRPr lang="en-US" sz="2400" kern="1200" dirty="0"/>
        </a:p>
      </dsp:txBody>
      <dsp:txXfrm>
        <a:off x="29893" y="3112780"/>
        <a:ext cx="1896012" cy="919402"/>
      </dsp:txXfrm>
    </dsp:sp>
    <dsp:sp modelId="{F17684F3-76A0-4064-8CBC-915E7E302814}">
      <dsp:nvSpPr>
        <dsp:cNvPr id="0" name=""/>
        <dsp:cNvSpPr/>
      </dsp:nvSpPr>
      <dsp:spPr>
        <a:xfrm rot="18000000">
          <a:off x="1275317" y="2004762"/>
          <a:ext cx="1018064" cy="341813"/>
        </a:xfrm>
        <a:prstGeom prst="lef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1377861" y="2073125"/>
        <a:ext cx="812976" cy="20508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1B169D-D3C1-411F-81D2-07F9FCB663A4}">
      <dsp:nvSpPr>
        <dsp:cNvPr id="0" name=""/>
        <dsp:cNvSpPr/>
      </dsp:nvSpPr>
      <dsp:spPr>
        <a:xfrm>
          <a:off x="0" y="346267"/>
          <a:ext cx="5471280" cy="863460"/>
        </a:xfrm>
        <a:prstGeom prst="roundRect">
          <a:avLst/>
        </a:prstGeom>
        <a:solidFill>
          <a:schemeClr val="accent1">
            <a:shade val="8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s-MX" sz="3600" b="0" kern="1200" dirty="0">
              <a:latin typeface="Candara" panose="020E0502030303020204" pitchFamily="34" charset="0"/>
            </a:rPr>
            <a:t>Cuatro muertes maternas.</a:t>
          </a:r>
          <a:endParaRPr lang="es-MX" sz="3600" kern="1200" dirty="0">
            <a:latin typeface="Candara" panose="020E0502030303020204" pitchFamily="34" charset="0"/>
          </a:endParaRPr>
        </a:p>
      </dsp:txBody>
      <dsp:txXfrm>
        <a:off x="42151" y="388418"/>
        <a:ext cx="5386978" cy="779158"/>
      </dsp:txXfrm>
    </dsp:sp>
    <dsp:sp modelId="{4F111021-40DF-4DA4-90E5-DB393339FE81}">
      <dsp:nvSpPr>
        <dsp:cNvPr id="0" name=""/>
        <dsp:cNvSpPr/>
      </dsp:nvSpPr>
      <dsp:spPr>
        <a:xfrm>
          <a:off x="0" y="1313407"/>
          <a:ext cx="5471280" cy="863460"/>
        </a:xfrm>
        <a:prstGeom prst="roundRect">
          <a:avLst/>
        </a:prstGeom>
        <a:solidFill>
          <a:schemeClr val="accent1">
            <a:shade val="80000"/>
            <a:hueOff val="116428"/>
            <a:satOff val="-2085"/>
            <a:lumOff val="8862"/>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s-MX" sz="3600" b="0" kern="1200" dirty="0">
              <a:latin typeface="Candara" panose="020E0502030303020204" pitchFamily="34" charset="0"/>
            </a:rPr>
            <a:t>Síndrome de HELLP.</a:t>
          </a:r>
          <a:endParaRPr lang="es-MX" sz="3600" kern="1200" dirty="0">
            <a:latin typeface="Candara" panose="020E0502030303020204" pitchFamily="34" charset="0"/>
          </a:endParaRPr>
        </a:p>
      </dsp:txBody>
      <dsp:txXfrm>
        <a:off x="42151" y="1355558"/>
        <a:ext cx="5386978" cy="779158"/>
      </dsp:txXfrm>
    </dsp:sp>
    <dsp:sp modelId="{97917C6B-A5D0-4BE6-AF61-AC47AE8627BC}">
      <dsp:nvSpPr>
        <dsp:cNvPr id="0" name=""/>
        <dsp:cNvSpPr/>
      </dsp:nvSpPr>
      <dsp:spPr>
        <a:xfrm>
          <a:off x="0" y="2280547"/>
          <a:ext cx="5471280" cy="863460"/>
        </a:xfrm>
        <a:prstGeom prst="roundRect">
          <a:avLst/>
        </a:prstGeom>
        <a:solidFill>
          <a:schemeClr val="accent1">
            <a:shade val="80000"/>
            <a:hueOff val="232855"/>
            <a:satOff val="-4171"/>
            <a:lumOff val="17723"/>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s-MX" sz="3600" b="0" kern="1200" dirty="0">
              <a:latin typeface="Candara" panose="020E0502030303020204" pitchFamily="34" charset="0"/>
            </a:rPr>
            <a:t>Fiebre de Dengue.</a:t>
          </a:r>
          <a:endParaRPr lang="es-MX" sz="3600" kern="1200" dirty="0">
            <a:latin typeface="Candara" panose="020E0502030303020204" pitchFamily="34" charset="0"/>
          </a:endParaRPr>
        </a:p>
      </dsp:txBody>
      <dsp:txXfrm>
        <a:off x="42151" y="2322698"/>
        <a:ext cx="5386978" cy="779158"/>
      </dsp:txXfrm>
    </dsp:sp>
    <dsp:sp modelId="{41B18E3A-1DCC-4008-A3EC-E73CCACD3C29}">
      <dsp:nvSpPr>
        <dsp:cNvPr id="0" name=""/>
        <dsp:cNvSpPr/>
      </dsp:nvSpPr>
      <dsp:spPr>
        <a:xfrm>
          <a:off x="0" y="3247687"/>
          <a:ext cx="5471280" cy="863460"/>
        </a:xfrm>
        <a:prstGeom prst="roundRect">
          <a:avLst/>
        </a:prstGeom>
        <a:solidFill>
          <a:schemeClr val="accent1">
            <a:shade val="80000"/>
            <a:hueOff val="349283"/>
            <a:satOff val="-6256"/>
            <a:lumOff val="26585"/>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rtl="0">
            <a:lnSpc>
              <a:spcPct val="90000"/>
            </a:lnSpc>
            <a:spcBef>
              <a:spcPct val="0"/>
            </a:spcBef>
            <a:spcAft>
              <a:spcPct val="35000"/>
            </a:spcAft>
            <a:buNone/>
          </a:pPr>
          <a:r>
            <a:rPr lang="es-MX" sz="3600" b="0" kern="1200" dirty="0">
              <a:latin typeface="Candara" panose="020E0502030303020204" pitchFamily="34" charset="0"/>
            </a:rPr>
            <a:t>Cambio climático.</a:t>
          </a:r>
          <a:endParaRPr lang="es-MX" sz="3600" kern="1200" dirty="0">
            <a:latin typeface="Candara" panose="020E0502030303020204" pitchFamily="34" charset="0"/>
          </a:endParaRPr>
        </a:p>
      </dsp:txBody>
      <dsp:txXfrm>
        <a:off x="42151" y="3289838"/>
        <a:ext cx="5386978" cy="7791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ED6C2E-2CDD-4AAC-AFC6-1F7B9821790A}">
      <dsp:nvSpPr>
        <dsp:cNvPr id="0" name=""/>
        <dsp:cNvSpPr/>
      </dsp:nvSpPr>
      <dsp:spPr>
        <a:xfrm>
          <a:off x="0" y="39687"/>
          <a:ext cx="3286125" cy="1971675"/>
        </a:xfrm>
        <a:prstGeom prst="rect">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kern="1200" dirty="0"/>
            <a:t>Generalizar el funcionamiento</a:t>
          </a:r>
          <a:endParaRPr lang="en-US" sz="3600" kern="1200" dirty="0"/>
        </a:p>
      </dsp:txBody>
      <dsp:txXfrm>
        <a:off x="0" y="39687"/>
        <a:ext cx="3286125" cy="1971675"/>
      </dsp:txXfrm>
    </dsp:sp>
    <dsp:sp modelId="{80818463-DF4A-43DF-949D-C3566A39A2EB}">
      <dsp:nvSpPr>
        <dsp:cNvPr id="0" name=""/>
        <dsp:cNvSpPr/>
      </dsp:nvSpPr>
      <dsp:spPr>
        <a:xfrm>
          <a:off x="3614737" y="39687"/>
          <a:ext cx="3286125" cy="1971675"/>
        </a:xfrm>
        <a:prstGeom prst="rect">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kern="1200" dirty="0"/>
            <a:t>Mejorar la capacidad de análisis</a:t>
          </a:r>
          <a:endParaRPr lang="en-US" sz="3600" kern="1200" dirty="0"/>
        </a:p>
      </dsp:txBody>
      <dsp:txXfrm>
        <a:off x="3614737" y="39687"/>
        <a:ext cx="3286125" cy="1971675"/>
      </dsp:txXfrm>
    </dsp:sp>
    <dsp:sp modelId="{13DA7B0C-DFC0-4201-81CA-EA8B882EA3FD}">
      <dsp:nvSpPr>
        <dsp:cNvPr id="0" name=""/>
        <dsp:cNvSpPr/>
      </dsp:nvSpPr>
      <dsp:spPr>
        <a:xfrm>
          <a:off x="7229475" y="39687"/>
          <a:ext cx="3286125" cy="1971675"/>
        </a:xfrm>
        <a:prstGeom prst="rect">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kern="1200" dirty="0"/>
            <a:t>Añadir capacidad predictiva</a:t>
          </a:r>
          <a:endParaRPr lang="en-US" sz="3600" kern="1200" dirty="0"/>
        </a:p>
      </dsp:txBody>
      <dsp:txXfrm>
        <a:off x="7229475" y="39687"/>
        <a:ext cx="3286125" cy="1971675"/>
      </dsp:txXfrm>
    </dsp:sp>
    <dsp:sp modelId="{547505DC-98F1-420F-BB8A-10106ED4FA4A}">
      <dsp:nvSpPr>
        <dsp:cNvPr id="0" name=""/>
        <dsp:cNvSpPr/>
      </dsp:nvSpPr>
      <dsp:spPr>
        <a:xfrm>
          <a:off x="1807368" y="2339975"/>
          <a:ext cx="3286125" cy="1971675"/>
        </a:xfrm>
        <a:prstGeom prst="rect">
          <a:avLst/>
        </a:prstGeom>
        <a:solidFill>
          <a:schemeClr val="accent1">
            <a:shade val="50000"/>
            <a:hueOff val="321995"/>
            <a:satOff val="-7842"/>
            <a:lumOff val="343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kern="1200" dirty="0"/>
            <a:t>Implementar algoritmos novedosos</a:t>
          </a:r>
          <a:endParaRPr lang="en-US" sz="3600" kern="1200" dirty="0"/>
        </a:p>
      </dsp:txBody>
      <dsp:txXfrm>
        <a:off x="1807368" y="2339975"/>
        <a:ext cx="3286125" cy="1971675"/>
      </dsp:txXfrm>
    </dsp:sp>
    <dsp:sp modelId="{1FD827FA-3A45-44F0-A9E0-7815AD4F3970}">
      <dsp:nvSpPr>
        <dsp:cNvPr id="0" name=""/>
        <dsp:cNvSpPr/>
      </dsp:nvSpPr>
      <dsp:spPr>
        <a:xfrm>
          <a:off x="5422106" y="2339975"/>
          <a:ext cx="3286125" cy="1971675"/>
        </a:xfrm>
        <a:prstGeom prst="rect">
          <a:avLst/>
        </a:prstGeom>
        <a:solidFill>
          <a:schemeClr val="accent1">
            <a:shade val="50000"/>
            <a:hueOff val="160997"/>
            <a:satOff val="-3921"/>
            <a:lumOff val="1715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ctr" defTabSz="1600200">
            <a:lnSpc>
              <a:spcPct val="90000"/>
            </a:lnSpc>
            <a:spcBef>
              <a:spcPct val="0"/>
            </a:spcBef>
            <a:spcAft>
              <a:spcPct val="35000"/>
            </a:spcAft>
            <a:buNone/>
          </a:pPr>
          <a:r>
            <a:rPr lang="es-MX" sz="3600" kern="1200" dirty="0"/>
            <a:t>Gestionar el conocimiento</a:t>
          </a:r>
          <a:endParaRPr lang="en-US" sz="3600" kern="1200" dirty="0"/>
        </a:p>
      </dsp:txBody>
      <dsp:txXfrm>
        <a:off x="5422106" y="2339975"/>
        <a:ext cx="3286125" cy="19716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C5EA96-609B-44DC-84AC-902B4FE5C43E}">
      <dsp:nvSpPr>
        <dsp:cNvPr id="0" name=""/>
        <dsp:cNvSpPr/>
      </dsp:nvSpPr>
      <dsp:spPr>
        <a:xfrm>
          <a:off x="788669" y="0"/>
          <a:ext cx="8938260" cy="4351338"/>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1998C2-4628-422C-82C5-6AAA8C9569C6}">
      <dsp:nvSpPr>
        <dsp:cNvPr id="0" name=""/>
        <dsp:cNvSpPr/>
      </dsp:nvSpPr>
      <dsp:spPr>
        <a:xfrm>
          <a:off x="5262"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Implementar Redes Neuronales</a:t>
          </a:r>
          <a:endParaRPr lang="en-US" sz="2400" kern="1200" dirty="0"/>
        </a:p>
      </dsp:txBody>
      <dsp:txXfrm>
        <a:off x="90228" y="1390367"/>
        <a:ext cx="2361411" cy="1570603"/>
      </dsp:txXfrm>
    </dsp:sp>
    <dsp:sp modelId="{09E565AD-C9A4-48C2-A7A1-3587AD1912C7}">
      <dsp:nvSpPr>
        <dsp:cNvPr id="0" name=""/>
        <dsp:cNvSpPr/>
      </dsp:nvSpPr>
      <dsp:spPr>
        <a:xfrm>
          <a:off x="2663173"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Generar el </a:t>
          </a:r>
          <a:r>
            <a:rPr lang="es-MX" sz="2400" kern="1200" dirty="0" err="1"/>
            <a:t>Frontend</a:t>
          </a:r>
          <a:r>
            <a:rPr lang="es-MX" sz="2400" kern="1200" dirty="0"/>
            <a:t> del sistema</a:t>
          </a:r>
          <a:endParaRPr lang="en-US" sz="2400" kern="1200" dirty="0"/>
        </a:p>
      </dsp:txBody>
      <dsp:txXfrm>
        <a:off x="2748139" y="1390367"/>
        <a:ext cx="2361411" cy="1570603"/>
      </dsp:txXfrm>
    </dsp:sp>
    <dsp:sp modelId="{6EFE6CA9-2A1A-4227-BF6B-1D0167ED9DC6}">
      <dsp:nvSpPr>
        <dsp:cNvPr id="0" name=""/>
        <dsp:cNvSpPr/>
      </dsp:nvSpPr>
      <dsp:spPr>
        <a:xfrm>
          <a:off x="5321083"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Crear los sistemas gestores del conocimiento</a:t>
          </a:r>
          <a:endParaRPr lang="en-US" sz="2400" kern="1200" dirty="0"/>
        </a:p>
      </dsp:txBody>
      <dsp:txXfrm>
        <a:off x="5406049" y="1390367"/>
        <a:ext cx="2361411" cy="1570603"/>
      </dsp:txXfrm>
    </dsp:sp>
    <dsp:sp modelId="{61075F0A-71D2-4CAE-B95B-64537AC55CB7}">
      <dsp:nvSpPr>
        <dsp:cNvPr id="0" name=""/>
        <dsp:cNvSpPr/>
      </dsp:nvSpPr>
      <dsp:spPr>
        <a:xfrm>
          <a:off x="7978993" y="1305401"/>
          <a:ext cx="2531343" cy="1740535"/>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s-MX" sz="2400" kern="1200" dirty="0"/>
            <a:t>Desarrollar un prototipo capaz de replicar los análisis</a:t>
          </a:r>
          <a:endParaRPr lang="en-US" sz="2400" kern="1200" dirty="0"/>
        </a:p>
      </dsp:txBody>
      <dsp:txXfrm>
        <a:off x="8063959" y="1390367"/>
        <a:ext cx="2361411" cy="1570603"/>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E8E9C4-3271-4CBE-BEAE-4A8E164D68FD}" type="datetimeFigureOut">
              <a:rPr lang="en-US" smtClean="0"/>
              <a:t>5/15/2022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3799F3-689A-43E8-A1C6-862A7794EDCB}" type="slidenum">
              <a:rPr lang="en-US" smtClean="0"/>
              <a:t>‹#›</a:t>
            </a:fld>
            <a:endParaRPr lang="en-US"/>
          </a:p>
        </p:txBody>
      </p:sp>
    </p:spTree>
    <p:extLst>
      <p:ext uri="{BB962C8B-B14F-4D97-AF65-F5344CB8AC3E}">
        <p14:creationId xmlns:p14="http://schemas.microsoft.com/office/powerpoint/2010/main" val="3591266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Buenas</a:t>
            </a:r>
            <a:r>
              <a:rPr lang="en-US" dirty="0"/>
              <a:t> </a:t>
            </a:r>
            <a:r>
              <a:rPr lang="en-US" dirty="0" err="1"/>
              <a:t>tardes</a:t>
            </a:r>
            <a:r>
              <a:rPr lang="en-US" dirty="0"/>
              <a:t>, mi </a:t>
            </a:r>
            <a:r>
              <a:rPr lang="en-US" dirty="0" err="1"/>
              <a:t>nombre</a:t>
            </a:r>
            <a:r>
              <a:rPr lang="en-US" dirty="0"/>
              <a:t> es Marco del Moral </a:t>
            </a:r>
            <a:r>
              <a:rPr lang="en-US" dirty="0" err="1"/>
              <a:t>Argumedo</a:t>
            </a:r>
            <a:r>
              <a:rPr lang="en-US" dirty="0"/>
              <a:t>, soy </a:t>
            </a:r>
            <a:r>
              <a:rPr lang="en-US" dirty="0" err="1"/>
              <a:t>ingeniero</a:t>
            </a:r>
            <a:r>
              <a:rPr lang="en-US" dirty="0"/>
              <a:t> </a:t>
            </a:r>
            <a:r>
              <a:rPr lang="en-US" dirty="0" err="1"/>
              <a:t>en</a:t>
            </a:r>
            <a:r>
              <a:rPr lang="en-US" dirty="0"/>
              <a:t> </a:t>
            </a:r>
            <a:r>
              <a:rPr lang="en-US" dirty="0" err="1"/>
              <a:t>sistemas</a:t>
            </a:r>
            <a:r>
              <a:rPr lang="en-US" dirty="0"/>
              <a:t> </a:t>
            </a:r>
            <a:r>
              <a:rPr lang="en-US" dirty="0" err="1"/>
              <a:t>computacionales</a:t>
            </a:r>
            <a:r>
              <a:rPr lang="en-US" dirty="0"/>
              <a:t>, maestro </a:t>
            </a:r>
            <a:r>
              <a:rPr lang="en-US" dirty="0" err="1"/>
              <a:t>en</a:t>
            </a:r>
            <a:r>
              <a:rPr lang="en-US" dirty="0"/>
              <a:t> </a:t>
            </a:r>
            <a:r>
              <a:rPr lang="en-US" dirty="0" err="1"/>
              <a:t>ingenieria</a:t>
            </a:r>
            <a:r>
              <a:rPr lang="en-US" dirty="0"/>
              <a:t> industrial y </a:t>
            </a:r>
            <a:r>
              <a:rPr lang="en-US" dirty="0" err="1"/>
              <a:t>actualmente</a:t>
            </a:r>
            <a:r>
              <a:rPr lang="en-US" dirty="0"/>
              <a:t> studio </a:t>
            </a:r>
            <a:r>
              <a:rPr lang="en-US" dirty="0" err="1"/>
              <a:t>el</a:t>
            </a:r>
            <a:r>
              <a:rPr lang="en-US" dirty="0"/>
              <a:t> </a:t>
            </a:r>
            <a:r>
              <a:rPr lang="en-US" dirty="0" err="1"/>
              <a:t>doctorado</a:t>
            </a:r>
            <a:r>
              <a:rPr lang="en-US" dirty="0"/>
              <a:t> </a:t>
            </a:r>
            <a:r>
              <a:rPr lang="en-US" dirty="0" err="1"/>
              <a:t>en</a:t>
            </a:r>
            <a:r>
              <a:rPr lang="en-US" dirty="0"/>
              <a:t> </a:t>
            </a:r>
            <a:r>
              <a:rPr lang="en-US" dirty="0" err="1"/>
              <a:t>ciencias</a:t>
            </a:r>
            <a:r>
              <a:rPr lang="en-US" dirty="0"/>
              <a:t> </a:t>
            </a:r>
            <a:r>
              <a:rPr lang="en-US" dirty="0" err="1"/>
              <a:t>en</a:t>
            </a:r>
            <a:r>
              <a:rPr lang="en-US" dirty="0"/>
              <a:t> </a:t>
            </a:r>
            <a:r>
              <a:rPr lang="en-US" dirty="0" err="1"/>
              <a:t>el</a:t>
            </a:r>
            <a:r>
              <a:rPr lang="en-US" dirty="0"/>
              <a:t> </a:t>
            </a:r>
            <a:r>
              <a:rPr lang="en-US" dirty="0" err="1"/>
              <a:t>tecnologico</a:t>
            </a:r>
            <a:r>
              <a:rPr lang="en-US" dirty="0"/>
              <a:t> </a:t>
            </a:r>
            <a:r>
              <a:rPr lang="en-US" dirty="0" err="1"/>
              <a:t>nacional</a:t>
            </a:r>
            <a:r>
              <a:rPr lang="en-US" dirty="0"/>
              <a:t> campus </a:t>
            </a:r>
            <a:r>
              <a:rPr lang="en-US" dirty="0" err="1"/>
              <a:t>orizaba</a:t>
            </a:r>
            <a:r>
              <a:rPr lang="en-US" dirty="0"/>
              <a:t>.</a:t>
            </a:r>
          </a:p>
          <a:p>
            <a:endParaRPr lang="en-US" dirty="0"/>
          </a:p>
          <a:p>
            <a:r>
              <a:rPr lang="en-US" dirty="0" err="1"/>
              <a:t>Recuerden</a:t>
            </a:r>
            <a:r>
              <a:rPr lang="en-US" dirty="0"/>
              <a:t> que al final </a:t>
            </a:r>
            <a:r>
              <a:rPr lang="en-US" dirty="0" err="1"/>
              <a:t>tendremos</a:t>
            </a:r>
            <a:r>
              <a:rPr lang="en-US" dirty="0"/>
              <a:t> </a:t>
            </a:r>
            <a:r>
              <a:rPr lang="en-US" dirty="0" err="1"/>
              <a:t>tiempo</a:t>
            </a:r>
            <a:r>
              <a:rPr lang="en-US" dirty="0"/>
              <a:t> para </a:t>
            </a:r>
            <a:r>
              <a:rPr lang="en-US" dirty="0" err="1"/>
              <a:t>preguntas</a:t>
            </a:r>
            <a:r>
              <a:rPr lang="en-US" dirty="0"/>
              <a:t> y </a:t>
            </a:r>
            <a:r>
              <a:rPr lang="en-US" dirty="0" err="1"/>
              <a:t>respuestas</a:t>
            </a:r>
            <a:r>
              <a:rPr lang="en-US" dirty="0"/>
              <a:t>. Este es un </a:t>
            </a:r>
            <a:r>
              <a:rPr lang="en-US" dirty="0" err="1"/>
              <a:t>espacio</a:t>
            </a:r>
            <a:r>
              <a:rPr lang="en-US" dirty="0"/>
              <a:t> </a:t>
            </a:r>
            <a:r>
              <a:rPr lang="en-US" dirty="0" err="1"/>
              <a:t>abierto</a:t>
            </a:r>
            <a:r>
              <a:rPr lang="en-US" dirty="0"/>
              <a:t> y </a:t>
            </a:r>
            <a:r>
              <a:rPr lang="en-US" dirty="0" err="1"/>
              <a:t>dispuesto</a:t>
            </a:r>
            <a:r>
              <a:rPr lang="en-US" dirty="0"/>
              <a:t> para que </a:t>
            </a:r>
            <a:r>
              <a:rPr lang="en-US" dirty="0" err="1"/>
              <a:t>exista</a:t>
            </a:r>
            <a:r>
              <a:rPr lang="en-US" dirty="0"/>
              <a:t> </a:t>
            </a:r>
            <a:r>
              <a:rPr lang="en-US" dirty="0" err="1"/>
              <a:t>una</a:t>
            </a:r>
            <a:r>
              <a:rPr lang="en-US" dirty="0"/>
              <a:t> </a:t>
            </a:r>
            <a:r>
              <a:rPr lang="en-US" dirty="0" err="1"/>
              <a:t>retroalimentacion</a:t>
            </a:r>
            <a:r>
              <a:rPr lang="en-US" dirty="0"/>
              <a:t> </a:t>
            </a:r>
            <a:r>
              <a:rPr lang="en-US" dirty="0" err="1"/>
              <a:t>enriquecedora</a:t>
            </a:r>
            <a:r>
              <a:rPr lang="en-US" dirty="0"/>
              <a:t>, </a:t>
            </a:r>
            <a:r>
              <a:rPr lang="en-US" dirty="0" err="1"/>
              <a:t>asi</a:t>
            </a:r>
            <a:r>
              <a:rPr lang="en-US" dirty="0"/>
              <a:t> que </a:t>
            </a:r>
            <a:r>
              <a:rPr lang="en-US" dirty="0" err="1"/>
              <a:t>por</a:t>
            </a:r>
            <a:r>
              <a:rPr lang="en-US" dirty="0"/>
              <a:t> favor no </a:t>
            </a:r>
            <a:r>
              <a:rPr lang="en-US" dirty="0" err="1"/>
              <a:t>tengan</a:t>
            </a:r>
            <a:r>
              <a:rPr lang="en-US" dirty="0"/>
              <a:t> </a:t>
            </a:r>
            <a:r>
              <a:rPr lang="en-US" dirty="0" err="1"/>
              <a:t>pena</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a:t>
            </a:fld>
            <a:endParaRPr lang="en-US"/>
          </a:p>
        </p:txBody>
      </p:sp>
    </p:spTree>
    <p:extLst>
      <p:ext uri="{BB962C8B-B14F-4D97-AF65-F5344CB8AC3E}">
        <p14:creationId xmlns:p14="http://schemas.microsoft.com/office/powerpoint/2010/main" val="315664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En la actualidad, la inteligencia artificial cuenta con un paradigma distinto y muy poderoso. </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10</a:t>
            </a:fld>
            <a:endParaRPr lang="en-US"/>
          </a:p>
        </p:txBody>
      </p:sp>
    </p:spTree>
    <p:extLst>
      <p:ext uri="{BB962C8B-B14F-4D97-AF65-F5344CB8AC3E}">
        <p14:creationId xmlns:p14="http://schemas.microsoft.com/office/powerpoint/2010/main" val="2323654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Uno de los avances más fascinantes de la inteligencia artificial, fue la creación de la red neuronal artificial que, inspirada en el funcionamiento de una neurona real, es uno de los algoritmos más poderosos y utilizados en la actualidad. No solo para aplicaciones tecnocientíficas, sino que ha permeado nuestra sociedad de tal manera que todos hemos interactuado con una red. </a:t>
            </a:r>
          </a:p>
          <a:p>
            <a:endParaRPr lang="es-MX" dirty="0"/>
          </a:p>
          <a:p>
            <a:r>
              <a:rPr lang="es-MX" dirty="0"/>
              <a:t>Actualmente son los modelos con más éxito en aplicaciones de visión por computadora y procesamiento de imágenes. Con respecto a sus usos mundanos, los podemos encontrar en Facebook o en los filtros de Instagram.</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11</a:t>
            </a:fld>
            <a:endParaRPr lang="en-US"/>
          </a:p>
        </p:txBody>
      </p:sp>
    </p:spTree>
    <p:extLst>
      <p:ext uri="{BB962C8B-B14F-4D97-AF65-F5344CB8AC3E}">
        <p14:creationId xmlns:p14="http://schemas.microsoft.com/office/powerpoint/2010/main" val="544623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000000"/>
                </a:solidFill>
                <a:effectLst/>
                <a:latin typeface="Open Sans" panose="020B0606030504020204" pitchFamily="34" charset="0"/>
              </a:rPr>
              <a:t>Ahora me gustaría realizar un ejercicio didáctico para que se perciba en su totalidad el trabajo que realiza un estudiante de doctorado y su rol en la generación de conocimiento. </a:t>
            </a:r>
          </a:p>
          <a:p>
            <a:endParaRPr lang="es-ES" b="0" i="0" dirty="0">
              <a:solidFill>
                <a:srgbClr val="000000"/>
              </a:solidFill>
              <a:effectLst/>
              <a:latin typeface="Open Sans" panose="020B0606030504020204" pitchFamily="34" charset="0"/>
            </a:endParaRPr>
          </a:p>
          <a:p>
            <a:r>
              <a:rPr lang="es-ES" b="0" i="0" dirty="0">
                <a:solidFill>
                  <a:srgbClr val="000000"/>
                </a:solidFill>
                <a:effectLst/>
                <a:latin typeface="Open Sans" panose="020B0606030504020204" pitchFamily="34" charset="0"/>
              </a:rPr>
              <a:t>Imagina un círculo que contiene todo el conocimiento de la Humanidad:</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12</a:t>
            </a:fld>
            <a:endParaRPr lang="en-US"/>
          </a:p>
        </p:txBody>
      </p:sp>
    </p:spTree>
    <p:extLst>
      <p:ext uri="{BB962C8B-B14F-4D97-AF65-F5344CB8AC3E}">
        <p14:creationId xmlns:p14="http://schemas.microsoft.com/office/powerpoint/2010/main" val="2684834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000000"/>
                </a:solidFill>
                <a:effectLst/>
                <a:latin typeface="Open Sans" panose="020B0606030504020204" pitchFamily="34" charset="0"/>
              </a:rPr>
              <a:t>Cuando terminas la educación primaria, sabes un poquito:</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13</a:t>
            </a:fld>
            <a:endParaRPr lang="en-US"/>
          </a:p>
        </p:txBody>
      </p:sp>
    </p:spTree>
    <p:extLst>
      <p:ext uri="{BB962C8B-B14F-4D97-AF65-F5344CB8AC3E}">
        <p14:creationId xmlns:p14="http://schemas.microsoft.com/office/powerpoint/2010/main" val="12733203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000000"/>
                </a:solidFill>
                <a:effectLst/>
                <a:latin typeface="Open Sans" panose="020B0606030504020204" pitchFamily="34" charset="0"/>
              </a:rPr>
              <a:t>Cuando terminas la educación secundaria y el bachillerato, sabes algo más:</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14</a:t>
            </a:fld>
            <a:endParaRPr lang="en-US"/>
          </a:p>
        </p:txBody>
      </p:sp>
    </p:spTree>
    <p:extLst>
      <p:ext uri="{BB962C8B-B14F-4D97-AF65-F5344CB8AC3E}">
        <p14:creationId xmlns:p14="http://schemas.microsoft.com/office/powerpoint/2010/main" val="1798884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000000"/>
                </a:solidFill>
                <a:effectLst/>
                <a:latin typeface="Open Sans" panose="020B0606030504020204" pitchFamily="34" charset="0"/>
              </a:rPr>
              <a:t>Cuando te gradúas en la universidad, consigues una especialidad:</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15</a:t>
            </a:fld>
            <a:endParaRPr lang="en-US"/>
          </a:p>
        </p:txBody>
      </p:sp>
    </p:spTree>
    <p:extLst>
      <p:ext uri="{BB962C8B-B14F-4D97-AF65-F5344CB8AC3E}">
        <p14:creationId xmlns:p14="http://schemas.microsoft.com/office/powerpoint/2010/main" val="1690374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000000"/>
                </a:solidFill>
                <a:effectLst/>
                <a:latin typeface="Open Sans" panose="020B0606030504020204" pitchFamily="34" charset="0"/>
              </a:rPr>
              <a:t>Con un máster profundizas en dicha especialidad:</a:t>
            </a:r>
          </a:p>
          <a:p>
            <a:br>
              <a:rPr lang="es-ES" dirty="0"/>
            </a:b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16</a:t>
            </a:fld>
            <a:endParaRPr lang="en-US"/>
          </a:p>
        </p:txBody>
      </p:sp>
    </p:spTree>
    <p:extLst>
      <p:ext uri="{BB962C8B-B14F-4D97-AF65-F5344CB8AC3E}">
        <p14:creationId xmlns:p14="http://schemas.microsoft.com/office/powerpoint/2010/main" val="7997323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000000"/>
                </a:solidFill>
                <a:effectLst/>
                <a:latin typeface="Open Sans" panose="020B0606030504020204" pitchFamily="34" charset="0"/>
              </a:rPr>
              <a:t>La lectura de literatura académica te lleva hasta la frontera del conocimiento de la Humanidad:</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17</a:t>
            </a:fld>
            <a:endParaRPr lang="en-US"/>
          </a:p>
        </p:txBody>
      </p:sp>
    </p:spTree>
    <p:extLst>
      <p:ext uri="{BB962C8B-B14F-4D97-AF65-F5344CB8AC3E}">
        <p14:creationId xmlns:p14="http://schemas.microsoft.com/office/powerpoint/2010/main" val="7919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000000"/>
                </a:solidFill>
                <a:effectLst/>
                <a:latin typeface="Open Sans" panose="020B0606030504020204" pitchFamily="34" charset="0"/>
              </a:rPr>
              <a:t>Una vez en el límite, te centras en un tema específico:</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18</a:t>
            </a:fld>
            <a:endParaRPr lang="en-US"/>
          </a:p>
        </p:txBody>
      </p:sp>
    </p:spTree>
    <p:extLst>
      <p:ext uri="{BB962C8B-B14F-4D97-AF65-F5344CB8AC3E}">
        <p14:creationId xmlns:p14="http://schemas.microsoft.com/office/powerpoint/2010/main" val="7493411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000000"/>
                </a:solidFill>
                <a:effectLst/>
                <a:latin typeface="Open Sans" panose="020B0606030504020204" pitchFamily="34" charset="0"/>
              </a:rPr>
              <a:t>Empujas el límite durante unos años:</a:t>
            </a:r>
            <a:br>
              <a:rPr lang="en-US" dirty="0"/>
            </a:b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19</a:t>
            </a:fld>
            <a:endParaRPr lang="en-US"/>
          </a:p>
        </p:txBody>
      </p:sp>
    </p:spTree>
    <p:extLst>
      <p:ext uri="{BB962C8B-B14F-4D97-AF65-F5344CB8AC3E}">
        <p14:creationId xmlns:p14="http://schemas.microsoft.com/office/powerpoint/2010/main" val="997293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Contar</a:t>
            </a:r>
            <a:r>
              <a:rPr lang="en-US" dirty="0"/>
              <a:t> breve </a:t>
            </a:r>
            <a:r>
              <a:rPr lang="en-US" dirty="0" err="1"/>
              <a:t>historia</a:t>
            </a:r>
            <a:r>
              <a:rPr lang="en-US" dirty="0"/>
              <a:t> de la </a:t>
            </a:r>
            <a:r>
              <a:rPr lang="en-US" dirty="0" err="1"/>
              <a:t>frase</a:t>
            </a:r>
            <a:endParaRPr lang="en-US" dirty="0"/>
          </a:p>
          <a:p>
            <a:endParaRPr lang="en-US" dirty="0"/>
          </a:p>
          <a:p>
            <a:endParaRPr lang="en-US" dirty="0"/>
          </a:p>
          <a:p>
            <a:endParaRPr lang="en-US" dirty="0"/>
          </a:p>
          <a:p>
            <a:r>
              <a:rPr lang="en-US" dirty="0"/>
              <a:t>MI area de </a:t>
            </a:r>
            <a:r>
              <a:rPr lang="en-US" dirty="0" err="1"/>
              <a:t>investigacion</a:t>
            </a:r>
            <a:r>
              <a:rPr lang="en-US" dirty="0"/>
              <a:t> es la IA, </a:t>
            </a:r>
            <a:r>
              <a:rPr lang="en-US" dirty="0" err="1"/>
              <a:t>el</a:t>
            </a:r>
            <a:r>
              <a:rPr lang="en-US" dirty="0"/>
              <a:t> </a:t>
            </a:r>
            <a:r>
              <a:rPr lang="en-US" dirty="0" err="1"/>
              <a:t>analisis</a:t>
            </a:r>
            <a:r>
              <a:rPr lang="en-US" dirty="0"/>
              <a:t> de </a:t>
            </a:r>
            <a:r>
              <a:rPr lang="en-US" dirty="0" err="1"/>
              <a:t>datos</a:t>
            </a:r>
            <a:r>
              <a:rPr lang="en-US" dirty="0"/>
              <a:t> e </a:t>
            </a:r>
            <a:r>
              <a:rPr lang="en-US" dirty="0" err="1"/>
              <a:t>ingenieria</a:t>
            </a:r>
            <a:r>
              <a:rPr lang="en-US" dirty="0"/>
              <a:t> de software </a:t>
            </a:r>
            <a:r>
              <a:rPr lang="en-US" dirty="0" err="1"/>
              <a:t>aplicada</a:t>
            </a:r>
            <a:r>
              <a:rPr lang="en-US" dirty="0"/>
              <a:t> a la </a:t>
            </a:r>
            <a:r>
              <a:rPr lang="en-US" dirty="0" err="1"/>
              <a:t>salud</a:t>
            </a:r>
            <a:r>
              <a:rPr lang="en-US" dirty="0"/>
              <a:t>, </a:t>
            </a:r>
            <a:r>
              <a:rPr lang="en-US" dirty="0" err="1"/>
              <a:t>en</a:t>
            </a:r>
            <a:r>
              <a:rPr lang="en-US" dirty="0"/>
              <a:t> particular, a la </a:t>
            </a:r>
            <a:r>
              <a:rPr lang="en-US" dirty="0" err="1"/>
              <a:t>salud</a:t>
            </a:r>
            <a:r>
              <a:rPr lang="en-US" dirty="0"/>
              <a:t> </a:t>
            </a:r>
            <a:r>
              <a:rPr lang="en-US" dirty="0" err="1"/>
              <a:t>piblica</a:t>
            </a:r>
            <a:r>
              <a:rPr lang="en-US" dirty="0"/>
              <a:t>.</a:t>
            </a:r>
          </a:p>
          <a:p>
            <a:endParaRPr lang="en-US" dirty="0"/>
          </a:p>
          <a:p>
            <a:r>
              <a:rPr lang="en-US" dirty="0"/>
              <a:t>Mis </a:t>
            </a:r>
            <a:r>
              <a:rPr lang="en-US" dirty="0" err="1"/>
              <a:t>trabajos</a:t>
            </a:r>
            <a:r>
              <a:rPr lang="en-US" dirty="0"/>
              <a:t> </a:t>
            </a:r>
            <a:r>
              <a:rPr lang="en-US" dirty="0" err="1"/>
              <a:t>tratan</a:t>
            </a:r>
            <a:r>
              <a:rPr lang="en-US" dirty="0"/>
              <a:t> </a:t>
            </a:r>
            <a:r>
              <a:rPr lang="en-US" dirty="0" err="1"/>
              <a:t>temas</a:t>
            </a:r>
            <a:r>
              <a:rPr lang="en-US" dirty="0"/>
              <a:t> </a:t>
            </a:r>
            <a:r>
              <a:rPr lang="en-US" dirty="0" err="1"/>
              <a:t>como</a:t>
            </a:r>
            <a:r>
              <a:rPr lang="en-US" dirty="0"/>
              <a:t> diagnostic </a:t>
            </a:r>
            <a:r>
              <a:rPr lang="en-US" dirty="0" err="1"/>
              <a:t>asistido</a:t>
            </a:r>
            <a:r>
              <a:rPr lang="en-US" dirty="0"/>
              <a:t> </a:t>
            </a:r>
            <a:r>
              <a:rPr lang="en-US" dirty="0" err="1"/>
              <a:t>por</a:t>
            </a:r>
            <a:r>
              <a:rPr lang="en-US" dirty="0"/>
              <a:t> </a:t>
            </a:r>
            <a:r>
              <a:rPr lang="en-US" dirty="0" err="1"/>
              <a:t>computadora</a:t>
            </a:r>
            <a:r>
              <a:rPr lang="en-US" dirty="0"/>
              <a:t>, </a:t>
            </a:r>
            <a:r>
              <a:rPr lang="en-US" dirty="0" err="1"/>
              <a:t>epidemiologia</a:t>
            </a:r>
            <a:r>
              <a:rPr lang="en-US" dirty="0"/>
              <a:t> y </a:t>
            </a:r>
            <a:r>
              <a:rPr lang="en-US" dirty="0" err="1"/>
              <a:t>pronosticos</a:t>
            </a:r>
            <a:r>
              <a:rPr lang="en-US" dirty="0"/>
              <a:t>, </a:t>
            </a:r>
            <a:r>
              <a:rPr lang="en-US" dirty="0" err="1"/>
              <a:t>analisis</a:t>
            </a:r>
            <a:r>
              <a:rPr lang="en-US" dirty="0"/>
              <a:t> </a:t>
            </a:r>
            <a:r>
              <a:rPr lang="en-US" dirty="0" err="1"/>
              <a:t>geoespacial</a:t>
            </a:r>
            <a:r>
              <a:rPr lang="en-US" dirty="0"/>
              <a:t>, </a:t>
            </a:r>
            <a:r>
              <a:rPr lang="en-US" dirty="0" err="1"/>
              <a:t>sistemas</a:t>
            </a:r>
            <a:r>
              <a:rPr lang="en-US" dirty="0"/>
              <a:t> </a:t>
            </a:r>
            <a:r>
              <a:rPr lang="en-US" dirty="0" err="1"/>
              <a:t>informaticos</a:t>
            </a:r>
            <a:r>
              <a:rPr lang="en-US" dirty="0"/>
              <a:t>, </a:t>
            </a:r>
            <a:r>
              <a:rPr lang="en-US" dirty="0" err="1"/>
              <a:t>logistica</a:t>
            </a:r>
            <a:r>
              <a:rPr lang="en-US" dirty="0"/>
              <a:t> humanitarian </a:t>
            </a:r>
            <a:r>
              <a:rPr lang="en-US" dirty="0" err="1"/>
              <a:t>entra</a:t>
            </a:r>
            <a:r>
              <a:rPr lang="en-US" dirty="0"/>
              <a:t> </a:t>
            </a:r>
            <a:r>
              <a:rPr lang="en-US" dirty="0" err="1"/>
              <a:t>otros</a:t>
            </a:r>
            <a:r>
              <a:rPr lang="en-US" dirty="0"/>
              <a:t>.</a:t>
            </a:r>
          </a:p>
          <a:p>
            <a:endParaRPr lang="en-US" dirty="0"/>
          </a:p>
          <a:p>
            <a:r>
              <a:rPr lang="en-US" dirty="0"/>
              <a:t>No es </a:t>
            </a:r>
            <a:r>
              <a:rPr lang="en-US" dirty="0" err="1"/>
              <a:t>pretexto</a:t>
            </a:r>
            <a:r>
              <a:rPr lang="en-US" dirty="0"/>
              <a:t> para </a:t>
            </a:r>
            <a:r>
              <a:rPr lang="en-US" dirty="0" err="1"/>
              <a:t>hablar</a:t>
            </a:r>
            <a:r>
              <a:rPr lang="en-US" dirty="0"/>
              <a:t> de mi persona, </a:t>
            </a:r>
            <a:r>
              <a:rPr lang="en-US" dirty="0" err="1"/>
              <a:t>aclaro</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a:t>
            </a:fld>
            <a:endParaRPr lang="en-US"/>
          </a:p>
        </p:txBody>
      </p:sp>
    </p:spTree>
    <p:extLst>
      <p:ext uri="{BB962C8B-B14F-4D97-AF65-F5344CB8AC3E}">
        <p14:creationId xmlns:p14="http://schemas.microsoft.com/office/powerpoint/2010/main" val="42627577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000000"/>
                </a:solidFill>
                <a:effectLst/>
                <a:latin typeface="Open Sans" panose="020B0606030504020204" pitchFamily="34" charset="0"/>
              </a:rPr>
              <a:t>Hasta que, un día, el límite cede:</a:t>
            </a:r>
            <a:br>
              <a:rPr lang="en-US" dirty="0"/>
            </a:b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20</a:t>
            </a:fld>
            <a:endParaRPr lang="en-US"/>
          </a:p>
        </p:txBody>
      </p:sp>
    </p:spTree>
    <p:extLst>
      <p:ext uri="{BB962C8B-B14F-4D97-AF65-F5344CB8AC3E}">
        <p14:creationId xmlns:p14="http://schemas.microsoft.com/office/powerpoint/2010/main" val="4662189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000000"/>
                </a:solidFill>
                <a:effectLst/>
                <a:latin typeface="Open Sans" panose="020B0606030504020204" pitchFamily="34" charset="0"/>
              </a:rPr>
              <a:t>Y esa mella que has hecho se llama doctorado (PhD):</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21</a:t>
            </a:fld>
            <a:endParaRPr lang="en-US"/>
          </a:p>
        </p:txBody>
      </p:sp>
    </p:spTree>
    <p:extLst>
      <p:ext uri="{BB962C8B-B14F-4D97-AF65-F5344CB8AC3E}">
        <p14:creationId xmlns:p14="http://schemas.microsoft.com/office/powerpoint/2010/main" val="31928659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b="0" i="0" dirty="0">
                <a:solidFill>
                  <a:srgbClr val="000000"/>
                </a:solidFill>
                <a:effectLst/>
                <a:latin typeface="Open Sans" panose="020B0606030504020204" pitchFamily="34" charset="0"/>
              </a:rPr>
              <a:t>Por supuesto, el mundo te parece muy distinto ahora:</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22</a:t>
            </a:fld>
            <a:endParaRPr lang="en-US"/>
          </a:p>
        </p:txBody>
      </p:sp>
    </p:spTree>
    <p:extLst>
      <p:ext uri="{BB962C8B-B14F-4D97-AF65-F5344CB8AC3E}">
        <p14:creationId xmlns:p14="http://schemas.microsoft.com/office/powerpoint/2010/main" val="7196027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s-ES" b="0" i="0" dirty="0">
                <a:solidFill>
                  <a:srgbClr val="000000"/>
                </a:solidFill>
                <a:effectLst/>
                <a:latin typeface="Open Sans" panose="020B0606030504020204" pitchFamily="34" charset="0"/>
              </a:rPr>
              <a:t>Pero no olvides tomar perspectiva:</a:t>
            </a:r>
          </a:p>
          <a:p>
            <a:br>
              <a:rPr lang="es-ES" dirty="0"/>
            </a:br>
            <a:r>
              <a:rPr lang="en-US" b="0" i="0" dirty="0" err="1">
                <a:solidFill>
                  <a:srgbClr val="000000"/>
                </a:solidFill>
                <a:effectLst/>
                <a:latin typeface="Open Sans" panose="020B0606030504020204" pitchFamily="34" charset="0"/>
              </a:rPr>
              <a:t>Sigue</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empujando</a:t>
            </a:r>
            <a:r>
              <a:rPr lang="en-US" b="0" i="0" dirty="0">
                <a:solidFill>
                  <a:srgbClr val="000000"/>
                </a:solidFill>
                <a:effectLst/>
                <a:latin typeface="Open Sans" panose="020B0606030504020204" pitchFamily="34" charset="0"/>
              </a:rPr>
              <a:t>.</a:t>
            </a:r>
          </a:p>
          <a:p>
            <a:endParaRPr lang="en-US" b="0" i="0" dirty="0">
              <a:solidFill>
                <a:srgbClr val="000000"/>
              </a:solidFill>
              <a:effectLst/>
              <a:latin typeface="Open Sans" panose="020B0606030504020204" pitchFamily="34" charset="0"/>
            </a:endParaRPr>
          </a:p>
          <a:p>
            <a:r>
              <a:rPr lang="en-US" b="0" i="0" dirty="0" err="1">
                <a:solidFill>
                  <a:srgbClr val="000000"/>
                </a:solidFill>
                <a:effectLst/>
                <a:latin typeface="Open Sans" panose="020B0606030504020204" pitchFamily="34" charset="0"/>
              </a:rPr>
              <a:t>Ahora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conocemos</a:t>
            </a:r>
            <a:r>
              <a:rPr lang="en-US" b="0" i="0" dirty="0">
                <a:solidFill>
                  <a:srgbClr val="000000"/>
                </a:solidFill>
                <a:effectLst/>
                <a:latin typeface="Open Sans" panose="020B0606030504020204" pitchFamily="34" charset="0"/>
              </a:rPr>
              <a:t> que es la </a:t>
            </a:r>
            <a:r>
              <a:rPr lang="en-US" b="0" i="0" dirty="0" err="1">
                <a:solidFill>
                  <a:srgbClr val="000000"/>
                </a:solidFill>
                <a:effectLst/>
                <a:latin typeface="Open Sans" panose="020B0606030504020204" pitchFamily="34" charset="0"/>
              </a:rPr>
              <a:t>inteligencia</a:t>
            </a:r>
            <a:r>
              <a:rPr lang="en-US" b="0" i="0" dirty="0">
                <a:solidFill>
                  <a:srgbClr val="000000"/>
                </a:solidFill>
                <a:effectLst/>
                <a:latin typeface="Open Sans" panose="020B0606030504020204" pitchFamily="34" charset="0"/>
              </a:rPr>
              <a:t> artificial, </a:t>
            </a:r>
            <a:r>
              <a:rPr lang="en-US" b="0" i="0" dirty="0" err="1">
                <a:solidFill>
                  <a:srgbClr val="000000"/>
                </a:solidFill>
                <a:effectLst/>
                <a:latin typeface="Open Sans" panose="020B0606030504020204" pitchFamily="34" charset="0"/>
              </a:rPr>
              <a:t>como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nos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ayuda</a:t>
            </a:r>
            <a:r>
              <a:rPr lang="en-US" b="0" i="0" dirty="0">
                <a:solidFill>
                  <a:srgbClr val="000000"/>
                </a:solidFill>
                <a:effectLst/>
                <a:latin typeface="Open Sans" panose="020B0606030504020204" pitchFamily="34" charset="0"/>
              </a:rPr>
              <a:t> a </a:t>
            </a:r>
            <a:r>
              <a:rPr lang="en-US" b="0" i="0" dirty="0" err="1">
                <a:solidFill>
                  <a:srgbClr val="000000"/>
                </a:solidFill>
                <a:effectLst/>
                <a:latin typeface="Open Sans" panose="020B0606030504020204" pitchFamily="34" charset="0"/>
              </a:rPr>
              <a:t>tomar</a:t>
            </a:r>
            <a:r>
              <a:rPr lang="en-US" b="0" i="0" dirty="0">
                <a:solidFill>
                  <a:srgbClr val="000000"/>
                </a:solidFill>
                <a:effectLst/>
                <a:latin typeface="Open Sans" panose="020B0606030504020204" pitchFamily="34" charset="0"/>
              </a:rPr>
              <a:t> decisions y </a:t>
            </a:r>
            <a:r>
              <a:rPr lang="en-US" b="0" i="0" dirty="0" err="1">
                <a:solidFill>
                  <a:srgbClr val="000000"/>
                </a:solidFill>
                <a:effectLst/>
                <a:latin typeface="Open Sans" panose="020B0606030504020204" pitchFamily="34" charset="0"/>
              </a:rPr>
              <a:t>como</a:t>
            </a:r>
            <a:r>
              <a:rPr lang="en-US" b="0" i="0" dirty="0">
                <a:solidFill>
                  <a:srgbClr val="000000"/>
                </a:solidFill>
                <a:effectLst/>
                <a:latin typeface="Open Sans" panose="020B0606030504020204" pitchFamily="34" charset="0"/>
              </a:rPr>
              <a:t> un </a:t>
            </a:r>
            <a:r>
              <a:rPr lang="en-US" b="0" i="0" dirty="0" err="1">
                <a:solidFill>
                  <a:srgbClr val="000000"/>
                </a:solidFill>
                <a:effectLst/>
                <a:latin typeface="Open Sans" panose="020B0606030504020204" pitchFamily="34" charset="0"/>
              </a:rPr>
              <a:t>doctorado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impulsa</a:t>
            </a:r>
            <a:r>
              <a:rPr lang="en-US" b="0" i="0" dirty="0">
                <a:solidFill>
                  <a:srgbClr val="000000"/>
                </a:solidFill>
                <a:effectLst/>
                <a:latin typeface="Open Sans" panose="020B0606030504020204" pitchFamily="34" charset="0"/>
              </a:rPr>
              <a:t> la </a:t>
            </a:r>
            <a:r>
              <a:rPr lang="en-US" b="0" i="0" dirty="0" err="1">
                <a:solidFill>
                  <a:srgbClr val="000000"/>
                </a:solidFill>
                <a:effectLst/>
                <a:latin typeface="Open Sans" panose="020B0606030504020204" pitchFamily="34" charset="0"/>
              </a:rPr>
              <a:t>innovacion</a:t>
            </a:r>
            <a:r>
              <a:rPr lang="en-US" b="0" i="0" dirty="0">
                <a:solidFill>
                  <a:srgbClr val="000000"/>
                </a:solidFill>
                <a:effectLst/>
                <a:latin typeface="Open Sans" panose="020B0606030504020204" pitchFamily="34" charset="0"/>
              </a:rPr>
              <a:t> al </a:t>
            </a:r>
            <a:r>
              <a:rPr lang="en-US" b="0" i="0" dirty="0" err="1">
                <a:solidFill>
                  <a:srgbClr val="000000"/>
                </a:solidFill>
                <a:effectLst/>
                <a:latin typeface="Open Sans" panose="020B0606030504020204" pitchFamily="34" charset="0"/>
              </a:rPr>
              <a:t>generar</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conocimiento</a:t>
            </a:r>
            <a:r>
              <a:rPr lang="en-US" b="0" i="0" dirty="0">
                <a:solidFill>
                  <a:srgbClr val="000000"/>
                </a:solidFill>
                <a:effectLst/>
                <a:latin typeface="Open Sans" panose="020B0606030504020204" pitchFamily="34" charset="0"/>
              </a:rPr>
              <a:t>.</a:t>
            </a:r>
          </a:p>
          <a:p>
            <a:endParaRPr lang="en-US" b="0" i="0" dirty="0">
              <a:solidFill>
                <a:srgbClr val="000000"/>
              </a:solidFill>
              <a:effectLst/>
              <a:latin typeface="Open Sans" panose="020B0606030504020204" pitchFamily="34" charset="0"/>
            </a:endParaRPr>
          </a:p>
          <a:p>
            <a:r>
              <a:rPr lang="en-US" b="0" i="0" dirty="0">
                <a:solidFill>
                  <a:srgbClr val="000000"/>
                </a:solidFill>
                <a:effectLst/>
                <a:latin typeface="Open Sans" panose="020B0606030504020204" pitchFamily="34" charset="0"/>
              </a:rPr>
              <a:t>Al ser </a:t>
            </a:r>
            <a:r>
              <a:rPr lang="en-US" b="0" i="0" dirty="0" err="1">
                <a:solidFill>
                  <a:srgbClr val="000000"/>
                </a:solidFill>
                <a:effectLst/>
                <a:latin typeface="Open Sans" panose="020B0606030504020204" pitchFamily="34" charset="0"/>
              </a:rPr>
              <a:t>ingenieros</a:t>
            </a:r>
            <a:r>
              <a:rPr lang="en-US" b="0" i="0" dirty="0">
                <a:solidFill>
                  <a:srgbClr val="000000"/>
                </a:solidFill>
                <a:effectLst/>
                <a:latin typeface="Open Sans" panose="020B0606030504020204" pitchFamily="34" charset="0"/>
              </a:rPr>
              <a:t>, no Podemos </a:t>
            </a:r>
            <a:r>
              <a:rPr lang="en-US" b="0" i="0" dirty="0" err="1">
                <a:solidFill>
                  <a:srgbClr val="000000"/>
                </a:solidFill>
                <a:effectLst/>
                <a:latin typeface="Open Sans" panose="020B0606030504020204" pitchFamily="34" charset="0"/>
              </a:rPr>
              <a:t>permitirnos</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el</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lujo</a:t>
            </a:r>
            <a:r>
              <a:rPr lang="en-US" b="0" i="0" dirty="0">
                <a:solidFill>
                  <a:srgbClr val="000000"/>
                </a:solidFill>
                <a:effectLst/>
                <a:latin typeface="Open Sans" panose="020B0606030504020204" pitchFamily="34" charset="0"/>
              </a:rPr>
              <a:t> de </a:t>
            </a:r>
            <a:r>
              <a:rPr lang="en-US" b="0" i="0" dirty="0" err="1">
                <a:solidFill>
                  <a:srgbClr val="000000"/>
                </a:solidFill>
                <a:effectLst/>
                <a:latin typeface="Open Sans" panose="020B0606030504020204" pitchFamily="34" charset="0"/>
              </a:rPr>
              <a:t>elucubrar</a:t>
            </a:r>
            <a:r>
              <a:rPr lang="en-US" b="0" i="0" dirty="0">
                <a:solidFill>
                  <a:srgbClr val="000000"/>
                </a:solidFill>
                <a:effectLst/>
                <a:latin typeface="Open Sans" panose="020B0606030504020204" pitchFamily="34" charset="0"/>
              </a:rPr>
              <a:t>, es </a:t>
            </a:r>
            <a:r>
              <a:rPr lang="en-US" b="0" i="0" dirty="0" err="1">
                <a:solidFill>
                  <a:srgbClr val="000000"/>
                </a:solidFill>
                <a:effectLst/>
                <a:latin typeface="Open Sans" panose="020B0606030504020204" pitchFamily="34" charset="0"/>
              </a:rPr>
              <a:t>importante</a:t>
            </a:r>
            <a:r>
              <a:rPr lang="en-US" b="0" i="0" dirty="0">
                <a:solidFill>
                  <a:srgbClr val="000000"/>
                </a:solidFill>
                <a:effectLst/>
                <a:latin typeface="Open Sans" panose="020B0606030504020204" pitchFamily="34" charset="0"/>
              </a:rPr>
              <a:t> que </a:t>
            </a:r>
            <a:r>
              <a:rPr lang="en-US" b="0" i="0" dirty="0" err="1">
                <a:solidFill>
                  <a:srgbClr val="000000"/>
                </a:solidFill>
                <a:effectLst/>
                <a:latin typeface="Open Sans" panose="020B0606030504020204" pitchFamily="34" charset="0"/>
              </a:rPr>
              <a:t>nuestro</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trabajo</a:t>
            </a:r>
            <a:r>
              <a:rPr lang="en-US" b="0" i="0" dirty="0">
                <a:solidFill>
                  <a:srgbClr val="000000"/>
                </a:solidFill>
                <a:effectLst/>
                <a:latin typeface="Open Sans" panose="020B0606030504020204" pitchFamily="34" charset="0"/>
              </a:rPr>
              <a:t> sea </a:t>
            </a:r>
            <a:r>
              <a:rPr lang="en-US" b="0" i="0" dirty="0" err="1">
                <a:solidFill>
                  <a:srgbClr val="000000"/>
                </a:solidFill>
                <a:effectLst/>
                <a:latin typeface="Open Sans" panose="020B0606030504020204" pitchFamily="34" charset="0"/>
              </a:rPr>
              <a:t>enfocado</a:t>
            </a:r>
            <a:r>
              <a:rPr lang="en-US" b="0" i="0" dirty="0">
                <a:solidFill>
                  <a:srgbClr val="000000"/>
                </a:solidFill>
                <a:effectLst/>
                <a:latin typeface="Open Sans" panose="020B0606030504020204" pitchFamily="34" charset="0"/>
              </a:rPr>
              <a:t> a resolver un </a:t>
            </a:r>
            <a:r>
              <a:rPr lang="en-US" b="0" i="0" dirty="0" err="1">
                <a:solidFill>
                  <a:srgbClr val="000000"/>
                </a:solidFill>
                <a:effectLst/>
                <a:latin typeface="Open Sans" panose="020B0606030504020204" pitchFamily="34" charset="0"/>
              </a:rPr>
              <a:t>problema</a:t>
            </a:r>
            <a:r>
              <a:rPr lang="en-US" b="0" i="0" dirty="0">
                <a:solidFill>
                  <a:srgbClr val="000000"/>
                </a:solidFill>
                <a:effectLst/>
                <a:latin typeface="Open Sans" panose="020B0606030504020204" pitchFamily="34" charset="0"/>
              </a:rPr>
              <a:t> de la </a:t>
            </a:r>
            <a:r>
              <a:rPr lang="en-US" b="0" i="0" dirty="0" err="1">
                <a:solidFill>
                  <a:srgbClr val="000000"/>
                </a:solidFill>
                <a:effectLst/>
                <a:latin typeface="Open Sans" panose="020B0606030504020204" pitchFamily="34" charset="0"/>
              </a:rPr>
              <a:t>vida</a:t>
            </a:r>
            <a:r>
              <a:rPr lang="en-US" b="0" i="0" dirty="0">
                <a:solidFill>
                  <a:srgbClr val="000000"/>
                </a:solidFill>
                <a:effectLst/>
                <a:latin typeface="Open Sans" panose="020B0606030504020204" pitchFamily="34" charset="0"/>
              </a:rPr>
              <a:t> real. </a:t>
            </a:r>
            <a:r>
              <a:rPr lang="en-US" b="0" i="0" dirty="0" err="1">
                <a:solidFill>
                  <a:srgbClr val="000000"/>
                </a:solidFill>
                <a:effectLst/>
                <a:latin typeface="Open Sans" panose="020B0606030504020204" pitchFamily="34" charset="0"/>
              </a:rPr>
              <a:t>En</a:t>
            </a:r>
            <a:r>
              <a:rPr lang="en-US" b="0" i="0" dirty="0">
                <a:solidFill>
                  <a:srgbClr val="000000"/>
                </a:solidFill>
                <a:effectLst/>
                <a:latin typeface="Open Sans" panose="020B0606030504020204" pitchFamily="34" charset="0"/>
              </a:rPr>
              <a:t> mi </a:t>
            </a:r>
            <a:r>
              <a:rPr lang="en-US" b="0" i="0" dirty="0" err="1">
                <a:solidFill>
                  <a:srgbClr val="000000"/>
                </a:solidFill>
                <a:effectLst/>
                <a:latin typeface="Open Sans" panose="020B0606030504020204" pitchFamily="34" charset="0"/>
              </a:rPr>
              <a:t>caso</a:t>
            </a:r>
            <a:r>
              <a:rPr lang="en-US" b="0" i="0" dirty="0">
                <a:solidFill>
                  <a:srgbClr val="000000"/>
                </a:solidFill>
                <a:effectLst/>
                <a:latin typeface="Open Sans" panose="020B0606030504020204" pitchFamily="34" charset="0"/>
              </a:rPr>
              <a:t> particular, </a:t>
            </a:r>
            <a:r>
              <a:rPr lang="en-US" b="0" i="0" dirty="0" err="1">
                <a:solidFill>
                  <a:srgbClr val="000000"/>
                </a:solidFill>
                <a:effectLst/>
                <a:latin typeface="Open Sans" panose="020B0606030504020204" pitchFamily="34" charset="0"/>
              </a:rPr>
              <a:t>descubri</a:t>
            </a:r>
            <a:r>
              <a:rPr lang="en-US" b="0" i="0" dirty="0">
                <a:solidFill>
                  <a:srgbClr val="000000"/>
                </a:solidFill>
                <a:effectLst/>
                <a:latin typeface="Open Sans" panose="020B0606030504020204" pitchFamily="34" charset="0"/>
              </a:rPr>
              <a:t> mi </a:t>
            </a:r>
            <a:r>
              <a:rPr lang="en-US" b="0" i="0" dirty="0" err="1">
                <a:solidFill>
                  <a:srgbClr val="000000"/>
                </a:solidFill>
                <a:effectLst/>
                <a:latin typeface="Open Sans" panose="020B0606030504020204" pitchFamily="34" charset="0"/>
              </a:rPr>
              <a:t>vocacion</a:t>
            </a:r>
            <a:r>
              <a:rPr lang="en-US" b="0" i="0" dirty="0">
                <a:solidFill>
                  <a:srgbClr val="000000"/>
                </a:solidFill>
                <a:effectLst/>
                <a:latin typeface="Open Sans" panose="020B0606030504020204" pitchFamily="34" charset="0"/>
              </a:rPr>
              <a:t> de </a:t>
            </a:r>
            <a:r>
              <a:rPr lang="en-US" b="0" i="0" dirty="0" err="1">
                <a:solidFill>
                  <a:srgbClr val="000000"/>
                </a:solidFill>
                <a:effectLst/>
                <a:latin typeface="Open Sans" panose="020B0606030504020204" pitchFamily="34" charset="0"/>
              </a:rPr>
              <a:t>manera</a:t>
            </a:r>
            <a:r>
              <a:rPr lang="en-US" b="0" i="0" dirty="0">
                <a:solidFill>
                  <a:srgbClr val="000000"/>
                </a:solidFill>
                <a:effectLst/>
                <a:latin typeface="Open Sans" panose="020B0606030504020204" pitchFamily="34" charset="0"/>
              </a:rPr>
              <a:t> </a:t>
            </a:r>
            <a:r>
              <a:rPr lang="en-US" b="0" i="0" dirty="0" err="1">
                <a:solidFill>
                  <a:srgbClr val="000000"/>
                </a:solidFill>
                <a:effectLst/>
                <a:latin typeface="Open Sans" panose="020B0606030504020204" pitchFamily="34" charset="0"/>
              </a:rPr>
              <a:t>fortuita</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23</a:t>
            </a:fld>
            <a:endParaRPr lang="en-US"/>
          </a:p>
        </p:txBody>
      </p:sp>
    </p:spTree>
    <p:extLst>
      <p:ext uri="{BB962C8B-B14F-4D97-AF65-F5344CB8AC3E}">
        <p14:creationId xmlns:p14="http://schemas.microsoft.com/office/powerpoint/2010/main" val="25186421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Ahora</a:t>
            </a:r>
            <a:r>
              <a:rPr lang="en-US" dirty="0"/>
              <a:t> les </a:t>
            </a:r>
            <a:r>
              <a:rPr lang="en-US" dirty="0" err="1"/>
              <a:t>voy</a:t>
            </a:r>
            <a:r>
              <a:rPr lang="en-US" dirty="0"/>
              <a:t> a </a:t>
            </a:r>
            <a:r>
              <a:rPr lang="en-US" dirty="0" err="1"/>
              <a:t>platicar</a:t>
            </a:r>
            <a:r>
              <a:rPr lang="en-US" dirty="0"/>
              <a:t> la </a:t>
            </a:r>
            <a:r>
              <a:rPr lang="en-US" dirty="0" err="1"/>
              <a:t>historia</a:t>
            </a:r>
            <a:r>
              <a:rPr lang="en-US" dirty="0"/>
              <a:t> de un Proyecto que </a:t>
            </a:r>
            <a:r>
              <a:rPr lang="en-US" dirty="0" err="1"/>
              <a:t>comenzo</a:t>
            </a:r>
            <a:r>
              <a:rPr lang="en-US" dirty="0"/>
              <a:t> </a:t>
            </a:r>
            <a:r>
              <a:rPr lang="en-US" dirty="0" err="1"/>
              <a:t>como</a:t>
            </a:r>
            <a:r>
              <a:rPr lang="en-US" dirty="0"/>
              <a:t> </a:t>
            </a:r>
            <a:r>
              <a:rPr lang="en-US" dirty="0" err="1"/>
              <a:t>problema</a:t>
            </a:r>
            <a:r>
              <a:rPr lang="en-US" dirty="0"/>
              <a:t> </a:t>
            </a:r>
            <a:r>
              <a:rPr lang="en-US" dirty="0" err="1"/>
              <a:t>en</a:t>
            </a:r>
            <a:r>
              <a:rPr lang="en-US" dirty="0"/>
              <a:t> </a:t>
            </a:r>
            <a:r>
              <a:rPr lang="en-US" dirty="0" err="1"/>
              <a:t>una</a:t>
            </a:r>
            <a:r>
              <a:rPr lang="en-US" dirty="0"/>
              <a:t> </a:t>
            </a:r>
            <a:r>
              <a:rPr lang="en-US" dirty="0" err="1"/>
              <a:t>clase</a:t>
            </a:r>
            <a:r>
              <a:rPr lang="en-US" dirty="0"/>
              <a:t> y </a:t>
            </a:r>
            <a:r>
              <a:rPr lang="en-US" dirty="0" err="1"/>
              <a:t>culmino</a:t>
            </a:r>
            <a:r>
              <a:rPr lang="en-US" dirty="0"/>
              <a:t> </a:t>
            </a:r>
            <a:r>
              <a:rPr lang="en-US" dirty="0" err="1"/>
              <a:t>en</a:t>
            </a:r>
            <a:r>
              <a:rPr lang="en-US" dirty="0"/>
              <a:t> un </a:t>
            </a:r>
            <a:r>
              <a:rPr lang="en-US" dirty="0" err="1"/>
              <a:t>tema</a:t>
            </a:r>
            <a:r>
              <a:rPr lang="en-US" dirty="0"/>
              <a:t> </a:t>
            </a:r>
            <a:r>
              <a:rPr lang="en-US" dirty="0" err="1"/>
              <a:t>enorme</a:t>
            </a:r>
            <a:r>
              <a:rPr lang="en-US" dirty="0"/>
              <a:t> de sumo </a:t>
            </a:r>
            <a:r>
              <a:rPr lang="en-US" dirty="0" err="1"/>
              <a:t>interes</a:t>
            </a:r>
            <a:r>
              <a:rPr lang="en-US" dirty="0"/>
              <a:t> y que </a:t>
            </a:r>
            <a:r>
              <a:rPr lang="en-US" dirty="0" err="1"/>
              <a:t>sigue</a:t>
            </a:r>
            <a:r>
              <a:rPr lang="en-US" dirty="0"/>
              <a:t> </a:t>
            </a:r>
            <a:r>
              <a:rPr lang="en-US" dirty="0" err="1"/>
              <a:t>evolucionando</a:t>
            </a:r>
            <a:r>
              <a:rPr lang="en-US" dirty="0"/>
              <a:t>.</a:t>
            </a:r>
          </a:p>
          <a:p>
            <a:endParaRPr lang="en-US" dirty="0"/>
          </a:p>
          <a:p>
            <a:r>
              <a:rPr lang="en-US" dirty="0" err="1"/>
              <a:t>Contar</a:t>
            </a:r>
            <a:r>
              <a:rPr lang="en-US" dirty="0"/>
              <a:t> la </a:t>
            </a:r>
            <a:r>
              <a:rPr lang="en-US" dirty="0" err="1"/>
              <a:t>historia</a:t>
            </a:r>
            <a:r>
              <a:rPr lang="en-US" dirty="0"/>
              <a:t> de </a:t>
            </a:r>
            <a:r>
              <a:rPr lang="en-US" dirty="0" err="1"/>
              <a:t>como</a:t>
            </a:r>
            <a:r>
              <a:rPr lang="en-US" dirty="0"/>
              <a:t> </a:t>
            </a:r>
            <a:r>
              <a:rPr lang="en-US" dirty="0" err="1"/>
              <a:t>llego</a:t>
            </a:r>
            <a:r>
              <a:rPr lang="en-US" dirty="0"/>
              <a:t> lo del dengue a mis manos</a:t>
            </a:r>
          </a:p>
          <a:p>
            <a:endParaRPr lang="en-US" dirty="0"/>
          </a:p>
          <a:p>
            <a:r>
              <a:rPr lang="en-US" dirty="0"/>
              <a:t>Este Proyecto </a:t>
            </a:r>
            <a:r>
              <a:rPr lang="en-US" dirty="0" err="1"/>
              <a:t>recibio</a:t>
            </a:r>
            <a:r>
              <a:rPr lang="en-US" dirty="0"/>
              <a:t> </a:t>
            </a:r>
            <a:r>
              <a:rPr lang="en-US" dirty="0" err="1"/>
              <a:t>el</a:t>
            </a:r>
            <a:r>
              <a:rPr lang="en-US" dirty="0"/>
              <a:t> primer </a:t>
            </a:r>
            <a:r>
              <a:rPr lang="en-US" dirty="0" err="1"/>
              <a:t>lugar</a:t>
            </a:r>
            <a:r>
              <a:rPr lang="en-US" dirty="0"/>
              <a:t> </a:t>
            </a:r>
            <a:r>
              <a:rPr lang="en-US" dirty="0" err="1"/>
              <a:t>en</a:t>
            </a:r>
            <a:r>
              <a:rPr lang="en-US" dirty="0"/>
              <a:t> la </a:t>
            </a:r>
            <a:r>
              <a:rPr lang="en-US" dirty="0" err="1"/>
              <a:t>categoria</a:t>
            </a:r>
            <a:r>
              <a:rPr lang="en-US" dirty="0"/>
              <a:t> de </a:t>
            </a:r>
            <a:r>
              <a:rPr lang="en-US" dirty="0" err="1"/>
              <a:t>analitica</a:t>
            </a:r>
            <a:r>
              <a:rPr lang="en-US" dirty="0"/>
              <a:t> y big data </a:t>
            </a:r>
            <a:r>
              <a:rPr lang="en-US" dirty="0" err="1"/>
              <a:t>en</a:t>
            </a:r>
            <a:r>
              <a:rPr lang="en-US" dirty="0"/>
              <a:t> las </a:t>
            </a:r>
            <a:r>
              <a:rPr lang="en-US" dirty="0" err="1"/>
              <a:t>olimpiadas</a:t>
            </a:r>
            <a:r>
              <a:rPr lang="en-US" dirty="0"/>
              <a:t> de la </a:t>
            </a:r>
            <a:r>
              <a:rPr lang="en-US" dirty="0" err="1"/>
              <a:t>innovacion</a:t>
            </a:r>
            <a:r>
              <a:rPr lang="en-US" dirty="0"/>
              <a:t> </a:t>
            </a:r>
            <a:r>
              <a:rPr lang="en-US" dirty="0" err="1"/>
              <a:t>imss</a:t>
            </a:r>
            <a:r>
              <a:rPr lang="en-US" dirty="0"/>
              <a:t> 2018 con </a:t>
            </a:r>
            <a:r>
              <a:rPr lang="en-US" dirty="0" err="1"/>
              <a:t>el</a:t>
            </a:r>
            <a:r>
              <a:rPr lang="en-US" dirty="0"/>
              <a:t> </a:t>
            </a:r>
            <a:r>
              <a:rPr lang="en-US" dirty="0" err="1"/>
              <a:t>nombre</a:t>
            </a:r>
            <a:r>
              <a:rPr lang="en-US" dirty="0"/>
              <a:t> de Smart </a:t>
            </a:r>
            <a:r>
              <a:rPr lang="en-US" dirty="0" err="1"/>
              <a:t>geotracker</a:t>
            </a:r>
            <a:r>
              <a:rPr lang="en-US" dirty="0"/>
              <a:t> (</a:t>
            </a:r>
            <a:r>
              <a:rPr lang="en-US" dirty="0" err="1"/>
              <a:t>yo</a:t>
            </a:r>
            <a:r>
              <a:rPr lang="en-US" dirty="0"/>
              <a:t> no </a:t>
            </a:r>
            <a:r>
              <a:rPr lang="en-US" dirty="0" err="1"/>
              <a:t>escogi</a:t>
            </a:r>
            <a:r>
              <a:rPr lang="en-US" dirty="0"/>
              <a:t> </a:t>
            </a:r>
            <a:r>
              <a:rPr lang="en-US" dirty="0" err="1"/>
              <a:t>el</a:t>
            </a:r>
            <a:r>
              <a:rPr lang="en-US" dirty="0"/>
              <a:t> </a:t>
            </a:r>
            <a:r>
              <a:rPr lang="en-US" dirty="0" err="1"/>
              <a:t>nombre</a:t>
            </a:r>
            <a:r>
              <a:rPr lang="en-US" dirty="0"/>
              <a:t> </a:t>
            </a:r>
            <a:r>
              <a:rPr lang="en-US" dirty="0" err="1"/>
              <a:t>jaja</a:t>
            </a:r>
            <a:r>
              <a:rPr lang="en-US" dirty="0"/>
              <a:t>)</a:t>
            </a:r>
          </a:p>
          <a:p>
            <a:endParaRPr lang="en-US" dirty="0"/>
          </a:p>
          <a:p>
            <a:r>
              <a:rPr lang="en-US" dirty="0"/>
              <a:t>El Proyecto </a:t>
            </a:r>
            <a:r>
              <a:rPr lang="en-US" dirty="0" err="1"/>
              <a:t>consistio</a:t>
            </a:r>
            <a:r>
              <a:rPr lang="en-US" dirty="0"/>
              <a:t> </a:t>
            </a:r>
            <a:r>
              <a:rPr lang="en-US" dirty="0" err="1"/>
              <a:t>en</a:t>
            </a:r>
            <a:r>
              <a:rPr lang="en-US" dirty="0"/>
              <a:t> lo </a:t>
            </a:r>
            <a:r>
              <a:rPr lang="en-US" dirty="0" err="1"/>
              <a:t>siguiente</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24</a:t>
            </a:fld>
            <a:endParaRPr lang="en-US"/>
          </a:p>
        </p:txBody>
      </p:sp>
    </p:spTree>
    <p:extLst>
      <p:ext uri="{BB962C8B-B14F-4D97-AF65-F5344CB8AC3E}">
        <p14:creationId xmlns:p14="http://schemas.microsoft.com/office/powerpoint/2010/main" val="15403402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Durante </a:t>
            </a:r>
            <a:r>
              <a:rPr lang="en-US" dirty="0" err="1"/>
              <a:t>el</a:t>
            </a:r>
            <a:r>
              <a:rPr lang="en-US" dirty="0"/>
              <a:t> 2017 se </a:t>
            </a:r>
            <a:r>
              <a:rPr lang="en-US" dirty="0" err="1"/>
              <a:t>suscitaron</a:t>
            </a:r>
            <a:r>
              <a:rPr lang="en-US" dirty="0"/>
              <a:t> 4 </a:t>
            </a:r>
            <a:r>
              <a:rPr lang="en-US" dirty="0" err="1"/>
              <a:t>muertes</a:t>
            </a:r>
            <a:r>
              <a:rPr lang="en-US" dirty="0"/>
              <a:t> </a:t>
            </a:r>
            <a:r>
              <a:rPr lang="en-US" dirty="0" err="1"/>
              <a:t>maternas</a:t>
            </a:r>
            <a:r>
              <a:rPr lang="en-US" dirty="0"/>
              <a:t> </a:t>
            </a:r>
            <a:r>
              <a:rPr lang="en-US" dirty="0" err="1"/>
              <a:t>por</a:t>
            </a:r>
            <a:r>
              <a:rPr lang="en-US" dirty="0"/>
              <a:t> dengue </a:t>
            </a:r>
            <a:r>
              <a:rPr lang="en-US" dirty="0" err="1"/>
              <a:t>en</a:t>
            </a:r>
            <a:r>
              <a:rPr lang="en-US" dirty="0"/>
              <a:t> la </a:t>
            </a:r>
            <a:r>
              <a:rPr lang="en-US" dirty="0" err="1"/>
              <a:t>delegacion</a:t>
            </a:r>
            <a:r>
              <a:rPr lang="en-US" dirty="0"/>
              <a:t> Veracruz sur </a:t>
            </a:r>
            <a:r>
              <a:rPr lang="en-US" dirty="0" err="1"/>
              <a:t>debido</a:t>
            </a:r>
            <a:r>
              <a:rPr lang="en-US" dirty="0"/>
              <a:t> a que </a:t>
            </a:r>
            <a:r>
              <a:rPr lang="en-US" dirty="0" err="1"/>
              <a:t>presentaron</a:t>
            </a:r>
            <a:r>
              <a:rPr lang="en-US" dirty="0"/>
              <a:t> un </a:t>
            </a:r>
            <a:r>
              <a:rPr lang="en-US" dirty="0" err="1"/>
              <a:t>cuadro</a:t>
            </a:r>
            <a:r>
              <a:rPr lang="en-US" dirty="0"/>
              <a:t> clinic interpretable a syndrome de </a:t>
            </a:r>
            <a:r>
              <a:rPr lang="en-US" dirty="0" err="1"/>
              <a:t>hellp</a:t>
            </a:r>
            <a:r>
              <a:rPr lang="en-US" dirty="0"/>
              <a:t>, </a:t>
            </a:r>
            <a:r>
              <a:rPr lang="en-US" dirty="0" err="1"/>
              <a:t>el</a:t>
            </a:r>
            <a:r>
              <a:rPr lang="en-US" dirty="0"/>
              <a:t> </a:t>
            </a:r>
            <a:r>
              <a:rPr lang="en-US" dirty="0" err="1"/>
              <a:t>cual</a:t>
            </a:r>
            <a:r>
              <a:rPr lang="en-US" dirty="0"/>
              <a:t> es </a:t>
            </a:r>
            <a:r>
              <a:rPr lang="en-US" dirty="0" err="1"/>
              <a:t>sumamente</a:t>
            </a:r>
            <a:r>
              <a:rPr lang="en-US" dirty="0"/>
              <a:t> </a:t>
            </a:r>
            <a:r>
              <a:rPr lang="en-US" dirty="0" err="1"/>
              <a:t>letal</a:t>
            </a:r>
            <a:r>
              <a:rPr lang="en-US" dirty="0"/>
              <a:t> y </a:t>
            </a:r>
            <a:r>
              <a:rPr lang="en-US" dirty="0" err="1"/>
              <a:t>cuyo</a:t>
            </a:r>
            <a:r>
              <a:rPr lang="en-US" dirty="0"/>
              <a:t> </a:t>
            </a:r>
            <a:r>
              <a:rPr lang="en-US" dirty="0" err="1"/>
              <a:t>unico</a:t>
            </a:r>
            <a:r>
              <a:rPr lang="en-US" dirty="0"/>
              <a:t> </a:t>
            </a:r>
            <a:r>
              <a:rPr lang="en-US" dirty="0" err="1"/>
              <a:t>tratamiento</a:t>
            </a:r>
            <a:r>
              <a:rPr lang="en-US" dirty="0"/>
              <a:t> es la </a:t>
            </a:r>
            <a:r>
              <a:rPr lang="en-US" dirty="0" err="1"/>
              <a:t>extraccion</a:t>
            </a:r>
            <a:r>
              <a:rPr lang="en-US" dirty="0"/>
              <a:t> del product, </a:t>
            </a:r>
            <a:r>
              <a:rPr lang="en-US" dirty="0" err="1"/>
              <a:t>este</a:t>
            </a:r>
            <a:r>
              <a:rPr lang="en-US" dirty="0"/>
              <a:t> </a:t>
            </a:r>
            <a:r>
              <a:rPr lang="en-US" dirty="0" err="1"/>
              <a:t>en</a:t>
            </a:r>
            <a:r>
              <a:rPr lang="en-US" dirty="0"/>
              <a:t> </a:t>
            </a:r>
            <a:r>
              <a:rPr lang="en-US" dirty="0" err="1"/>
              <a:t>el</a:t>
            </a:r>
            <a:r>
              <a:rPr lang="en-US" dirty="0"/>
              <a:t> </a:t>
            </a:r>
            <a:r>
              <a:rPr lang="en-US" dirty="0" err="1"/>
              <a:t>estado</a:t>
            </a:r>
            <a:r>
              <a:rPr lang="en-US" dirty="0"/>
              <a:t> que </a:t>
            </a:r>
            <a:r>
              <a:rPr lang="en-US" dirty="0" err="1"/>
              <a:t>este</a:t>
            </a:r>
            <a:endParaRPr lang="en-US" dirty="0"/>
          </a:p>
          <a:p>
            <a:endParaRPr lang="en-US" dirty="0"/>
          </a:p>
          <a:p>
            <a:r>
              <a:rPr lang="en-US" dirty="0"/>
              <a:t>El </a:t>
            </a:r>
            <a:r>
              <a:rPr lang="en-US" dirty="0" err="1"/>
              <a:t>problema</a:t>
            </a:r>
            <a:r>
              <a:rPr lang="en-US" dirty="0"/>
              <a:t> es que </a:t>
            </a:r>
            <a:r>
              <a:rPr lang="en-US" dirty="0" err="1"/>
              <a:t>los</a:t>
            </a:r>
            <a:r>
              <a:rPr lang="en-US" dirty="0"/>
              <a:t> </a:t>
            </a:r>
            <a:r>
              <a:rPr lang="en-US" dirty="0" err="1"/>
              <a:t>sintomas</a:t>
            </a:r>
            <a:r>
              <a:rPr lang="en-US" dirty="0"/>
              <a:t> de </a:t>
            </a:r>
            <a:r>
              <a:rPr lang="en-US" dirty="0" err="1"/>
              <a:t>tal</a:t>
            </a:r>
            <a:r>
              <a:rPr lang="en-US" dirty="0"/>
              <a:t> syndrome son </a:t>
            </a:r>
            <a:r>
              <a:rPr lang="en-US" dirty="0" err="1"/>
              <a:t>exactamente</a:t>
            </a:r>
            <a:r>
              <a:rPr lang="en-US" dirty="0"/>
              <a:t> </a:t>
            </a:r>
            <a:r>
              <a:rPr lang="en-US" dirty="0" err="1"/>
              <a:t>iguales</a:t>
            </a:r>
            <a:r>
              <a:rPr lang="en-US" dirty="0"/>
              <a:t> a </a:t>
            </a:r>
            <a:r>
              <a:rPr lang="en-US" dirty="0" err="1"/>
              <a:t>los</a:t>
            </a:r>
            <a:r>
              <a:rPr lang="en-US" dirty="0"/>
              <a:t> </a:t>
            </a:r>
            <a:r>
              <a:rPr lang="en-US" dirty="0" err="1"/>
              <a:t>sintomas</a:t>
            </a:r>
            <a:r>
              <a:rPr lang="en-US" dirty="0"/>
              <a:t> del dengue, </a:t>
            </a:r>
            <a:r>
              <a:rPr lang="en-US" dirty="0" err="1"/>
              <a:t>creando</a:t>
            </a:r>
            <a:r>
              <a:rPr lang="en-US" dirty="0"/>
              <a:t> </a:t>
            </a:r>
            <a:r>
              <a:rPr lang="en-US" dirty="0" err="1"/>
              <a:t>asi</a:t>
            </a:r>
            <a:r>
              <a:rPr lang="en-US" dirty="0"/>
              <a:t> confusion </a:t>
            </a:r>
            <a:r>
              <a:rPr lang="en-US" dirty="0" err="1"/>
              <a:t>durante</a:t>
            </a:r>
            <a:r>
              <a:rPr lang="en-US" dirty="0"/>
              <a:t> </a:t>
            </a:r>
            <a:r>
              <a:rPr lang="en-US" dirty="0" err="1"/>
              <a:t>el</a:t>
            </a:r>
            <a:r>
              <a:rPr lang="en-US" dirty="0"/>
              <a:t> </a:t>
            </a:r>
            <a:r>
              <a:rPr lang="en-US" dirty="0" err="1"/>
              <a:t>diagnotico</a:t>
            </a:r>
            <a:r>
              <a:rPr lang="en-US" dirty="0"/>
              <a:t>. El dengue </a:t>
            </a:r>
            <a:r>
              <a:rPr lang="en-US" dirty="0" err="1"/>
              <a:t>inhibe</a:t>
            </a:r>
            <a:r>
              <a:rPr lang="en-US" dirty="0"/>
              <a:t> la </a:t>
            </a:r>
            <a:r>
              <a:rPr lang="en-US" dirty="0" err="1"/>
              <a:t>capacidad</a:t>
            </a:r>
            <a:r>
              <a:rPr lang="en-US" dirty="0"/>
              <a:t> del </a:t>
            </a:r>
            <a:r>
              <a:rPr lang="en-US" dirty="0" err="1"/>
              <a:t>cuerpo</a:t>
            </a:r>
            <a:r>
              <a:rPr lang="en-US" dirty="0"/>
              <a:t> de </a:t>
            </a:r>
            <a:r>
              <a:rPr lang="en-US" dirty="0" err="1"/>
              <a:t>generar</a:t>
            </a:r>
            <a:r>
              <a:rPr lang="en-US" dirty="0"/>
              <a:t> </a:t>
            </a:r>
            <a:r>
              <a:rPr lang="en-US" dirty="0" err="1"/>
              <a:t>coagulos</a:t>
            </a:r>
            <a:r>
              <a:rPr lang="en-US" dirty="0"/>
              <a:t> de </a:t>
            </a:r>
            <a:r>
              <a:rPr lang="en-US" dirty="0" err="1"/>
              <a:t>sangre</a:t>
            </a:r>
            <a:r>
              <a:rPr lang="en-US" dirty="0"/>
              <a:t>, </a:t>
            </a:r>
            <a:r>
              <a:rPr lang="en-US" dirty="0" err="1"/>
              <a:t>por</a:t>
            </a:r>
            <a:r>
              <a:rPr lang="en-US" dirty="0"/>
              <a:t> lo que </a:t>
            </a:r>
            <a:r>
              <a:rPr lang="en-US" dirty="0" err="1"/>
              <a:t>cualquier</a:t>
            </a:r>
            <a:r>
              <a:rPr lang="en-US" dirty="0"/>
              <a:t> </a:t>
            </a:r>
            <a:r>
              <a:rPr lang="en-US" dirty="0" err="1"/>
              <a:t>cirugia</a:t>
            </a:r>
            <a:r>
              <a:rPr lang="en-US" dirty="0"/>
              <a:t>, </a:t>
            </a:r>
            <a:r>
              <a:rPr lang="en-US" dirty="0" err="1"/>
              <a:t>como</a:t>
            </a:r>
            <a:r>
              <a:rPr lang="en-US" dirty="0"/>
              <a:t> la </a:t>
            </a:r>
            <a:r>
              <a:rPr lang="en-US" dirty="0" err="1"/>
              <a:t>cesarea</a:t>
            </a:r>
            <a:r>
              <a:rPr lang="en-US" dirty="0"/>
              <a:t>, </a:t>
            </a:r>
            <a:r>
              <a:rPr lang="en-US" dirty="0" err="1"/>
              <a:t>resulta</a:t>
            </a:r>
            <a:r>
              <a:rPr lang="en-US" dirty="0"/>
              <a:t> fatal.</a:t>
            </a:r>
          </a:p>
          <a:p>
            <a:endParaRPr lang="en-US" dirty="0"/>
          </a:p>
          <a:p>
            <a:r>
              <a:rPr lang="en-US" dirty="0"/>
              <a:t>Una Muerte maternal </a:t>
            </a:r>
            <a:r>
              <a:rPr lang="en-US" dirty="0" err="1"/>
              <a:t>incurre</a:t>
            </a:r>
            <a:r>
              <a:rPr lang="en-US" dirty="0"/>
              <a:t> </a:t>
            </a:r>
            <a:r>
              <a:rPr lang="en-US" dirty="0" err="1"/>
              <a:t>en</a:t>
            </a:r>
            <a:r>
              <a:rPr lang="en-US" dirty="0"/>
              <a:t> </a:t>
            </a:r>
            <a:r>
              <a:rPr lang="en-US" dirty="0" err="1"/>
              <a:t>costos</a:t>
            </a:r>
            <a:r>
              <a:rPr lang="en-US" dirty="0"/>
              <a:t> </a:t>
            </a:r>
            <a:r>
              <a:rPr lang="en-US" dirty="0" err="1"/>
              <a:t>sociales</a:t>
            </a:r>
            <a:r>
              <a:rPr lang="en-US" dirty="0"/>
              <a:t> y </a:t>
            </a:r>
            <a:r>
              <a:rPr lang="en-US" dirty="0" err="1"/>
              <a:t>economicos</a:t>
            </a:r>
            <a:r>
              <a:rPr lang="en-US" dirty="0"/>
              <a:t> </a:t>
            </a:r>
            <a:r>
              <a:rPr lang="en-US" dirty="0" err="1"/>
              <a:t>enormes</a:t>
            </a:r>
            <a:r>
              <a:rPr lang="en-US" dirty="0"/>
              <a:t> para la Sociedad y </a:t>
            </a:r>
            <a:r>
              <a:rPr lang="en-US" dirty="0" err="1"/>
              <a:t>el</a:t>
            </a:r>
            <a:r>
              <a:rPr lang="en-US" dirty="0"/>
              <a:t> </a:t>
            </a:r>
            <a:r>
              <a:rPr lang="en-US" dirty="0" err="1"/>
              <a:t>pais</a:t>
            </a:r>
            <a:r>
              <a:rPr lang="en-US" dirty="0"/>
              <a:t>, Tambien, </a:t>
            </a:r>
            <a:r>
              <a:rPr lang="en-US" dirty="0" err="1"/>
              <a:t>el</a:t>
            </a:r>
            <a:r>
              <a:rPr lang="en-US" dirty="0"/>
              <a:t> </a:t>
            </a:r>
            <a:r>
              <a:rPr lang="en-US" dirty="0" err="1"/>
              <a:t>cambio</a:t>
            </a:r>
            <a:r>
              <a:rPr lang="en-US" dirty="0"/>
              <a:t> </a:t>
            </a:r>
            <a:r>
              <a:rPr lang="en-US" dirty="0" err="1"/>
              <a:t>climatico</a:t>
            </a:r>
            <a:r>
              <a:rPr lang="en-US" dirty="0"/>
              <a:t> </a:t>
            </a:r>
            <a:r>
              <a:rPr lang="en-US" dirty="0" err="1"/>
              <a:t>esta</a:t>
            </a:r>
            <a:r>
              <a:rPr lang="en-US" dirty="0"/>
              <a:t> </a:t>
            </a:r>
            <a:r>
              <a:rPr lang="en-US" dirty="0" err="1"/>
              <a:t>incidiendo</a:t>
            </a:r>
            <a:r>
              <a:rPr lang="en-US" dirty="0"/>
              <a:t> </a:t>
            </a:r>
            <a:r>
              <a:rPr lang="en-US" dirty="0" err="1"/>
              <a:t>como</a:t>
            </a:r>
            <a:r>
              <a:rPr lang="en-US" dirty="0"/>
              <a:t> </a:t>
            </a:r>
            <a:r>
              <a:rPr lang="en-US" dirty="0" err="1"/>
              <a:t>veremos</a:t>
            </a:r>
            <a:r>
              <a:rPr lang="en-US" dirty="0"/>
              <a:t> </a:t>
            </a:r>
            <a:r>
              <a:rPr lang="en-US" dirty="0" err="1"/>
              <a:t>posteriormente</a:t>
            </a:r>
            <a:r>
              <a:rPr lang="en-US" dirty="0"/>
              <a:t> </a:t>
            </a:r>
            <a:r>
              <a:rPr lang="en-US" dirty="0" err="1"/>
              <a:t>en</a:t>
            </a:r>
            <a:r>
              <a:rPr lang="en-US" dirty="0"/>
              <a:t> la </a:t>
            </a:r>
            <a:r>
              <a:rPr lang="en-US" dirty="0" err="1"/>
              <a:t>cantidad</a:t>
            </a:r>
            <a:r>
              <a:rPr lang="en-US" dirty="0"/>
              <a:t> de </a:t>
            </a:r>
            <a:r>
              <a:rPr lang="en-US" dirty="0" err="1"/>
              <a:t>casos</a:t>
            </a:r>
            <a:r>
              <a:rPr lang="en-US" dirty="0"/>
              <a:t> de dengue.</a:t>
            </a:r>
          </a:p>
          <a:p>
            <a:endParaRPr lang="en-US" dirty="0"/>
          </a:p>
          <a:p>
            <a:r>
              <a:rPr lang="en-US" dirty="0"/>
              <a:t>Gracias a </a:t>
            </a:r>
            <a:r>
              <a:rPr lang="en-US" dirty="0" err="1"/>
              <a:t>ciertas</a:t>
            </a:r>
            <a:r>
              <a:rPr lang="en-US" dirty="0"/>
              <a:t> </a:t>
            </a:r>
            <a:r>
              <a:rPr lang="en-US" dirty="0" err="1"/>
              <a:t>caracteristicas</a:t>
            </a:r>
            <a:r>
              <a:rPr lang="en-US" dirty="0"/>
              <a:t> del </a:t>
            </a:r>
            <a:r>
              <a:rPr lang="en-US" dirty="0" err="1"/>
              <a:t>comportamiento</a:t>
            </a:r>
            <a:r>
              <a:rPr lang="en-US" dirty="0"/>
              <a:t> del mosquito aedes aegypti, se </a:t>
            </a:r>
            <a:r>
              <a:rPr lang="en-US" dirty="0" err="1"/>
              <a:t>creo</a:t>
            </a:r>
            <a:r>
              <a:rPr lang="en-US" dirty="0"/>
              <a:t> un Sistema, al </a:t>
            </a:r>
            <a:r>
              <a:rPr lang="en-US" dirty="0" err="1"/>
              <a:t>inicio</a:t>
            </a:r>
            <a:r>
              <a:rPr lang="en-US" dirty="0"/>
              <a:t> manual </a:t>
            </a:r>
            <a:r>
              <a:rPr lang="en-US" dirty="0" err="1"/>
              <a:t>como</a:t>
            </a:r>
            <a:r>
              <a:rPr lang="en-US" dirty="0"/>
              <a:t> se </a:t>
            </a:r>
            <a:r>
              <a:rPr lang="en-US" dirty="0" err="1"/>
              <a:t>ve</a:t>
            </a:r>
            <a:r>
              <a:rPr lang="en-US" dirty="0"/>
              <a:t> </a:t>
            </a:r>
            <a:r>
              <a:rPr lang="en-US" dirty="0" err="1"/>
              <a:t>en</a:t>
            </a:r>
            <a:r>
              <a:rPr lang="en-US" dirty="0"/>
              <a:t> la imagen, para </a:t>
            </a:r>
            <a:r>
              <a:rPr lang="en-US" dirty="0" err="1"/>
              <a:t>georeferenciar</a:t>
            </a:r>
            <a:r>
              <a:rPr lang="en-US" dirty="0"/>
              <a:t> </a:t>
            </a:r>
            <a:r>
              <a:rPr lang="en-US" dirty="0" err="1"/>
              <a:t>los</a:t>
            </a:r>
            <a:r>
              <a:rPr lang="en-US" dirty="0"/>
              <a:t> </a:t>
            </a:r>
            <a:r>
              <a:rPr lang="en-US" dirty="0" err="1"/>
              <a:t>casos</a:t>
            </a:r>
            <a:r>
              <a:rPr lang="en-US" dirty="0"/>
              <a:t> de dengue y </a:t>
            </a:r>
            <a:r>
              <a:rPr lang="en-US" dirty="0" err="1"/>
              <a:t>cruzarlos</a:t>
            </a:r>
            <a:r>
              <a:rPr lang="en-US" dirty="0"/>
              <a:t> </a:t>
            </a:r>
            <a:r>
              <a:rPr lang="en-US" dirty="0" err="1"/>
              <a:t>geoespacialmente</a:t>
            </a:r>
            <a:r>
              <a:rPr lang="en-US" dirty="0"/>
              <a:t> con </a:t>
            </a:r>
            <a:r>
              <a:rPr lang="en-US" dirty="0" err="1"/>
              <a:t>los</a:t>
            </a:r>
            <a:r>
              <a:rPr lang="en-US" dirty="0"/>
              <a:t> </a:t>
            </a:r>
            <a:r>
              <a:rPr lang="en-US" dirty="0" err="1"/>
              <a:t>lugares</a:t>
            </a:r>
            <a:r>
              <a:rPr lang="en-US" dirty="0"/>
              <a:t> de residencia de las </a:t>
            </a:r>
            <a:r>
              <a:rPr lang="en-US" dirty="0" err="1"/>
              <a:t>mujeres</a:t>
            </a:r>
            <a:r>
              <a:rPr lang="en-US" dirty="0"/>
              <a:t> </a:t>
            </a:r>
            <a:r>
              <a:rPr lang="en-US" dirty="0" err="1"/>
              <a:t>embarazadas</a:t>
            </a:r>
            <a:r>
              <a:rPr lang="en-US" dirty="0"/>
              <a:t>, </a:t>
            </a:r>
            <a:r>
              <a:rPr lang="en-US" dirty="0" err="1"/>
              <a:t>si</a:t>
            </a:r>
            <a:r>
              <a:rPr lang="en-US" dirty="0"/>
              <a:t> </a:t>
            </a:r>
            <a:r>
              <a:rPr lang="en-US" dirty="0" err="1"/>
              <a:t>existia</a:t>
            </a:r>
            <a:r>
              <a:rPr lang="en-US" dirty="0"/>
              <a:t> </a:t>
            </a:r>
            <a:r>
              <a:rPr lang="en-US" dirty="0" err="1"/>
              <a:t>una</a:t>
            </a:r>
            <a:r>
              <a:rPr lang="en-US" dirty="0"/>
              <a:t> </a:t>
            </a:r>
            <a:r>
              <a:rPr lang="en-US" dirty="0" err="1"/>
              <a:t>dentro</a:t>
            </a:r>
            <a:r>
              <a:rPr lang="en-US" dirty="0"/>
              <a:t> del radio de </a:t>
            </a:r>
            <a:r>
              <a:rPr lang="en-US" dirty="0" err="1"/>
              <a:t>peligro</a:t>
            </a:r>
            <a:r>
              <a:rPr lang="en-US" dirty="0"/>
              <a:t>, se </a:t>
            </a:r>
            <a:r>
              <a:rPr lang="en-US" dirty="0" err="1"/>
              <a:t>preparaba</a:t>
            </a:r>
            <a:r>
              <a:rPr lang="en-US" dirty="0"/>
              <a:t> la </a:t>
            </a:r>
            <a:r>
              <a:rPr lang="en-US" dirty="0" err="1"/>
              <a:t>prueba</a:t>
            </a:r>
            <a:r>
              <a:rPr lang="en-US" dirty="0"/>
              <a:t> </a:t>
            </a:r>
            <a:r>
              <a:rPr lang="en-US" dirty="0" err="1"/>
              <a:t>serologica</a:t>
            </a:r>
            <a:r>
              <a:rPr lang="en-US" dirty="0"/>
              <a:t> del dengue y se </a:t>
            </a:r>
            <a:r>
              <a:rPr lang="en-US" dirty="0" err="1"/>
              <a:t>evitaba</a:t>
            </a:r>
            <a:r>
              <a:rPr lang="en-US" dirty="0"/>
              <a:t> la Muerte maternal.</a:t>
            </a:r>
          </a:p>
          <a:p>
            <a:endParaRPr lang="en-US" dirty="0"/>
          </a:p>
          <a:p>
            <a:r>
              <a:rPr lang="en-US" dirty="0"/>
              <a:t>El </a:t>
            </a:r>
            <a:r>
              <a:rPr lang="en-US" dirty="0" err="1"/>
              <a:t>problema</a:t>
            </a:r>
            <a:r>
              <a:rPr lang="en-US" dirty="0"/>
              <a:t> de </a:t>
            </a:r>
            <a:r>
              <a:rPr lang="en-US" dirty="0" err="1"/>
              <a:t>este</a:t>
            </a:r>
            <a:r>
              <a:rPr lang="en-US" dirty="0"/>
              <a:t> </a:t>
            </a:r>
            <a:r>
              <a:rPr lang="en-US" dirty="0" err="1"/>
              <a:t>metodo</a:t>
            </a:r>
            <a:r>
              <a:rPr lang="en-US" dirty="0"/>
              <a:t> es que </a:t>
            </a:r>
            <a:r>
              <a:rPr lang="en-US" dirty="0" err="1"/>
              <a:t>involucraba</a:t>
            </a:r>
            <a:r>
              <a:rPr lang="en-US" dirty="0"/>
              <a:t> 10 </a:t>
            </a:r>
            <a:r>
              <a:rPr lang="en-US" dirty="0" err="1"/>
              <a:t>expertos</a:t>
            </a:r>
            <a:r>
              <a:rPr lang="en-US" dirty="0"/>
              <a:t> </a:t>
            </a:r>
            <a:r>
              <a:rPr lang="en-US" dirty="0" err="1"/>
              <a:t>en</a:t>
            </a:r>
            <a:r>
              <a:rPr lang="en-US" dirty="0"/>
              <a:t> </a:t>
            </a:r>
            <a:r>
              <a:rPr lang="en-US" dirty="0" err="1"/>
              <a:t>salud</a:t>
            </a:r>
            <a:r>
              <a:rPr lang="en-US" dirty="0"/>
              <a:t> para </a:t>
            </a:r>
            <a:r>
              <a:rPr lang="en-US" dirty="0" err="1"/>
              <a:t>jugar</a:t>
            </a:r>
            <a:r>
              <a:rPr lang="en-US" dirty="0"/>
              <a:t> a </a:t>
            </a:r>
            <a:r>
              <a:rPr lang="en-US" dirty="0" err="1"/>
              <a:t>los</a:t>
            </a:r>
            <a:r>
              <a:rPr lang="en-US" dirty="0"/>
              <a:t> </a:t>
            </a:r>
            <a:r>
              <a:rPr lang="en-US" dirty="0" err="1"/>
              <a:t>mapitas</a:t>
            </a:r>
            <a:r>
              <a:rPr lang="en-US" dirty="0"/>
              <a:t> y </a:t>
            </a:r>
            <a:r>
              <a:rPr lang="en-US" dirty="0" err="1"/>
              <a:t>poder</a:t>
            </a:r>
            <a:r>
              <a:rPr lang="en-US" dirty="0"/>
              <a:t> </a:t>
            </a:r>
            <a:r>
              <a:rPr lang="en-US" dirty="0" err="1"/>
              <a:t>crear</a:t>
            </a:r>
            <a:r>
              <a:rPr lang="en-US" dirty="0"/>
              <a:t> sus zonas de </a:t>
            </a:r>
            <a:r>
              <a:rPr lang="en-US" dirty="0" err="1"/>
              <a:t>riesgo</a:t>
            </a:r>
            <a:r>
              <a:rPr lang="en-US" dirty="0"/>
              <a:t>. </a:t>
            </a:r>
            <a:r>
              <a:rPr lang="en-US" dirty="0" err="1"/>
              <a:t>Esto</a:t>
            </a:r>
            <a:r>
              <a:rPr lang="en-US" dirty="0"/>
              <a:t> </a:t>
            </a:r>
            <a:r>
              <a:rPr lang="en-US" dirty="0" err="1"/>
              <a:t>claramente</a:t>
            </a:r>
            <a:r>
              <a:rPr lang="en-US" dirty="0"/>
              <a:t> es un </a:t>
            </a:r>
            <a:r>
              <a:rPr lang="en-US" dirty="0" err="1"/>
              <a:t>problema</a:t>
            </a:r>
            <a:r>
              <a:rPr lang="en-US" dirty="0"/>
              <a:t> </a:t>
            </a:r>
            <a:r>
              <a:rPr lang="en-US" dirty="0" err="1"/>
              <a:t>capaz</a:t>
            </a:r>
            <a:r>
              <a:rPr lang="en-US" dirty="0"/>
              <a:t> de ser </a:t>
            </a:r>
            <a:r>
              <a:rPr lang="en-US" dirty="0" err="1"/>
              <a:t>mejorado</a:t>
            </a:r>
            <a:r>
              <a:rPr lang="en-US" dirty="0"/>
              <a:t> con un Sistema de software </a:t>
            </a:r>
            <a:r>
              <a:rPr lang="en-US" dirty="0" err="1"/>
              <a:t>especializado</a:t>
            </a:r>
            <a:r>
              <a:rPr lang="en-US" dirty="0"/>
              <a:t>.</a:t>
            </a:r>
          </a:p>
          <a:p>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25</a:t>
            </a:fld>
            <a:endParaRPr lang="en-US"/>
          </a:p>
        </p:txBody>
      </p:sp>
    </p:spTree>
    <p:extLst>
      <p:ext uri="{BB962C8B-B14F-4D97-AF65-F5344CB8AC3E}">
        <p14:creationId xmlns:p14="http://schemas.microsoft.com/office/powerpoint/2010/main" val="2920347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Un mosquito que vive en Huatusco no me va a ir a buscar a Orizaba a picarme, tienen un comportamiento definido. Son las hembras las que pican a los humanos, siempre en un radio cercano a su nido, es por ello que donde hay un caso de dengue hay un nido cerca, un foco de infección y área de riesgo. El mosquito es un animal íntimamente relacionado con las ciudades humanas, es por ello que las campañas de fumigación y descacharrización son muy importantes.</a:t>
            </a:r>
          </a:p>
          <a:p>
            <a:endParaRPr lang="es-MX" dirty="0"/>
          </a:p>
          <a:p>
            <a:r>
              <a:rPr lang="es-MX" dirty="0"/>
              <a:t>El problema del dengue no va a ser solucionado fácilmente, los casos a nivel mundial se están incrementando tanto por el cambio climático </a:t>
            </a:r>
            <a:r>
              <a:rPr lang="es-MX" dirty="0" err="1"/>
              <a:t>coo</a:t>
            </a:r>
            <a:r>
              <a:rPr lang="es-MX" dirty="0"/>
              <a:t> el incremento en la población urbana. México y en especial Veracruz son territorios vulnerables ante la expansión del virus, ya que este también muta y genera formas de la enfermedad cada vez más graves.</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26</a:t>
            </a:fld>
            <a:endParaRPr lang="en-US"/>
          </a:p>
        </p:txBody>
      </p:sp>
    </p:spTree>
    <p:extLst>
      <p:ext uri="{BB962C8B-B14F-4D97-AF65-F5344CB8AC3E}">
        <p14:creationId xmlns:p14="http://schemas.microsoft.com/office/powerpoint/2010/main" val="49994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El sistema consiste en una aplicación web programada en Python y JavaScript, con una base de datos geoespacial en </a:t>
            </a:r>
            <a:r>
              <a:rPr lang="es-MX" dirty="0" err="1"/>
              <a:t>Postgres</a:t>
            </a:r>
            <a:r>
              <a:rPr lang="es-MX" dirty="0"/>
              <a:t> que contiene los datos del marco geoestadístico nacional y permite la ingesta, procesamiento, control y relación entre los datos de las embarazadas con los generados por el sistema nacional de vigilancia epidemiológica. </a:t>
            </a:r>
          </a:p>
          <a:p>
            <a:endParaRPr lang="es-MX" dirty="0"/>
          </a:p>
          <a:p>
            <a:r>
              <a:rPr lang="es-MX" dirty="0"/>
              <a:t>Es capaz de cruzar la información de manera automática y precisa, así como de generar alertas para el personal de salud. Su diseño está pensado para facilitar el uso de personal no experto y contiene una capa compleja de visualización con mapas interactivos que permiten hacer un análisis sencillo pero poderoso.</a:t>
            </a:r>
          </a:p>
          <a:p>
            <a:endParaRPr lang="es-MX" dirty="0"/>
          </a:p>
          <a:p>
            <a:r>
              <a:rPr lang="es-MX" dirty="0"/>
              <a:t>Actualmente la plataforma se encuentra en proceso de registro de derechos de autor y está siendo probada en varias clínicas de la delegación, su uso ha permitido salvar un número importante de mujeres embarazadas.</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27</a:t>
            </a:fld>
            <a:endParaRPr lang="en-US"/>
          </a:p>
        </p:txBody>
      </p:sp>
    </p:spTree>
    <p:extLst>
      <p:ext uri="{BB962C8B-B14F-4D97-AF65-F5344CB8AC3E}">
        <p14:creationId xmlns:p14="http://schemas.microsoft.com/office/powerpoint/2010/main" val="15817355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Este proyecto es un desarrollo de innovación tecnológica y desarrollo de software aplicado a la logística de salud pública. Pero tiene limitantes evidentes, una de ellas es que solamente cruza información de embarazadas y no de la población en general, los análisis que realiza son meramente visuales, es incapaz de realizar predicciones, no contiene algoritmos especializados de IA ni tiene una capa de gestión de conocimiento.</a:t>
            </a:r>
          </a:p>
          <a:p>
            <a:endParaRPr lang="es-MX" dirty="0"/>
          </a:p>
          <a:p>
            <a:r>
              <a:rPr lang="es-MX" dirty="0"/>
              <a:t>Para mejorar estas limitantes, se tiene que crear nuevo conocimiento y realizar una investigación científica en forma, todo desde el marco de un programa de doctorado. Si bien incluye un proceso muy importante de ingeniería de software, requiere una metodología tecnocientífica ya que estamos tratando con vidas humanas.</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28</a:t>
            </a:fld>
            <a:endParaRPr lang="en-US"/>
          </a:p>
        </p:txBody>
      </p:sp>
    </p:spTree>
    <p:extLst>
      <p:ext uri="{BB962C8B-B14F-4D97-AF65-F5344CB8AC3E}">
        <p14:creationId xmlns:p14="http://schemas.microsoft.com/office/powerpoint/2010/main" val="33903946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Existen cuatro tipos de análisis que se distribuyen en los ejes de valor y complejidad.</a:t>
            </a:r>
          </a:p>
          <a:p>
            <a:endParaRPr lang="es-MX" dirty="0"/>
          </a:p>
          <a:p>
            <a:r>
              <a:rPr lang="es-MX" dirty="0"/>
              <a:t>El análisis descriptivo nos da un panorama de cierto fenómeno.</a:t>
            </a:r>
          </a:p>
          <a:p>
            <a:endParaRPr lang="es-MX" dirty="0"/>
          </a:p>
          <a:p>
            <a:r>
              <a:rPr lang="es-MX" dirty="0"/>
              <a:t>El diagnóstico permite la identificación de problemas.</a:t>
            </a:r>
          </a:p>
          <a:p>
            <a:endParaRPr lang="es-MX" dirty="0"/>
          </a:p>
          <a:p>
            <a:r>
              <a:rPr lang="es-MX" dirty="0"/>
              <a:t>El predictivo es capaz de anticiparlos.</a:t>
            </a:r>
          </a:p>
          <a:p>
            <a:endParaRPr lang="es-MX" dirty="0"/>
          </a:p>
          <a:p>
            <a:r>
              <a:rPr lang="es-MX" dirty="0"/>
              <a:t>Mientras que el prescriptivo tiene la tarea de generar soluciones.</a:t>
            </a:r>
          </a:p>
          <a:p>
            <a:endParaRPr lang="es-MX" dirty="0"/>
          </a:p>
          <a:p>
            <a:r>
              <a:rPr lang="es-MX" dirty="0"/>
              <a:t>Para poder realizar todo el espectro de análisis, necesitamos crear un marco de trabajo que sea capaz de gestionar el conocimiento generado dentro del sistema.</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29</a:t>
            </a:fld>
            <a:endParaRPr lang="en-US"/>
          </a:p>
        </p:txBody>
      </p:sp>
    </p:spTree>
    <p:extLst>
      <p:ext uri="{BB962C8B-B14F-4D97-AF65-F5344CB8AC3E}">
        <p14:creationId xmlns:p14="http://schemas.microsoft.com/office/powerpoint/2010/main" val="3080845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En la maestría en ingeniería industrial, tenemos dos líneas de investigación: manufactura y toma de decisiones.</a:t>
            </a:r>
          </a:p>
          <a:p>
            <a:r>
              <a:rPr lang="es-MX" dirty="0"/>
              <a:t>Nuestro enfoque es multidisciplinario, gracias al cual podemos atacar problemas en muchos contexto, específicamente, nos dedicamos a mejorar procesos dentro de organizaciones, no necesariamente tiene que ser una empresa o fábrica, sino también otros procesos como el de salud pública.</a:t>
            </a:r>
          </a:p>
          <a:p>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a:t>
            </a:fld>
            <a:endParaRPr lang="en-US"/>
          </a:p>
        </p:txBody>
      </p:sp>
    </p:spTree>
    <p:extLst>
      <p:ext uri="{BB962C8B-B14F-4D97-AF65-F5344CB8AC3E}">
        <p14:creationId xmlns:p14="http://schemas.microsoft.com/office/powerpoint/2010/main" val="19388507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La gestión de conocimiento, permite a los tomadores de decisiones capitalizar los datos crudos para tomar decisiones informadas. Esta pirámide se le conoce como DIKW (Data, </a:t>
            </a:r>
            <a:r>
              <a:rPr lang="es-MX" dirty="0" err="1"/>
              <a:t>Information</a:t>
            </a:r>
            <a:r>
              <a:rPr lang="es-MX" dirty="0"/>
              <a:t>, </a:t>
            </a:r>
            <a:r>
              <a:rPr lang="es-MX" dirty="0" err="1"/>
              <a:t>Knowledge</a:t>
            </a:r>
            <a:r>
              <a:rPr lang="es-MX" dirty="0"/>
              <a:t> y </a:t>
            </a:r>
            <a:r>
              <a:rPr lang="es-MX" dirty="0" err="1"/>
              <a:t>Wisdom</a:t>
            </a:r>
            <a:r>
              <a:rPr lang="es-MX" dirty="0"/>
              <a:t>). Explicar la pirámide</a:t>
            </a:r>
          </a:p>
          <a:p>
            <a:endParaRPr lang="es-MX" dirty="0"/>
          </a:p>
          <a:p>
            <a:r>
              <a:rPr lang="es-MX" dirty="0"/>
              <a:t>De abajo hacia arriba, el entendimiento crece y pasamos del pasado a futuro que nos permite anticipar la decisión en lugar de reaccionar. Cada nivel se enfoca en contestar diversas preguntas. El riesgo de la decisión disminuye entre más arriba estemos en la pirámide. </a:t>
            </a:r>
          </a:p>
          <a:p>
            <a:endParaRPr lang="es-MX" dirty="0"/>
          </a:p>
          <a:p>
            <a:r>
              <a:rPr lang="es-MX" dirty="0"/>
              <a:t>El objetivo es crear un sistema capaz de minar conocimiento y refinarlo en sabiduría, como si de </a:t>
            </a:r>
            <a:r>
              <a:rPr lang="es-MX" dirty="0" err="1"/>
              <a:t>pretroleo</a:t>
            </a:r>
            <a:r>
              <a:rPr lang="es-MX" dirty="0"/>
              <a:t> se tratara.</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30</a:t>
            </a:fld>
            <a:endParaRPr lang="en-US"/>
          </a:p>
        </p:txBody>
      </p:sp>
    </p:spTree>
    <p:extLst>
      <p:ext uri="{BB962C8B-B14F-4D97-AF65-F5344CB8AC3E}">
        <p14:creationId xmlns:p14="http://schemas.microsoft.com/office/powerpoint/2010/main" val="28732380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Todo esto se plasma dentro de un Sistema de Información en salud. El cual es un sistema informático capaz de ingerir datos de muchas fuentes y tipos, gestionarlos dentro de su capa de datos, preprocesarlos para ser usados por los extractores de conocimiento y posteriormente ser operados por metodologías de razonamiento, ontologías e inferencia.</a:t>
            </a:r>
          </a:p>
          <a:p>
            <a:endParaRPr lang="es-MX" dirty="0"/>
          </a:p>
          <a:p>
            <a:r>
              <a:rPr lang="es-MX" dirty="0"/>
              <a:t>Explicar un poco las bases de datos y los bloques.</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31</a:t>
            </a:fld>
            <a:endParaRPr lang="en-US"/>
          </a:p>
        </p:txBody>
      </p:sp>
    </p:spTree>
    <p:extLst>
      <p:ext uri="{BB962C8B-B14F-4D97-AF65-F5344CB8AC3E}">
        <p14:creationId xmlns:p14="http://schemas.microsoft.com/office/powerpoint/2010/main" val="18275490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Los datos geoespaciales, básicamente, representan digitalmente la superficie terrestre y objetos que residen en ella. Estos objetos pueden ser polígonos, puntos o líneas.</a:t>
            </a:r>
          </a:p>
          <a:p>
            <a:endParaRPr lang="es-MX" dirty="0"/>
          </a:p>
          <a:p>
            <a:r>
              <a:rPr lang="es-MX" dirty="0"/>
              <a:t>En este caso, los datos provienen del Marco Geoestadístico Nacional de INEGI y nos sirven para comprender</a:t>
            </a:r>
            <a:r>
              <a:rPr lang="en-US" dirty="0"/>
              <a:t> </a:t>
            </a:r>
            <a:r>
              <a:rPr lang="en-US" dirty="0" err="1"/>
              <a:t>el</a:t>
            </a:r>
            <a:r>
              <a:rPr lang="en-US" dirty="0"/>
              <a:t> </a:t>
            </a:r>
            <a:r>
              <a:rPr lang="en-US" dirty="0" err="1"/>
              <a:t>comportamiento</a:t>
            </a:r>
            <a:r>
              <a:rPr lang="en-US" dirty="0"/>
              <a:t> de la </a:t>
            </a:r>
            <a:r>
              <a:rPr lang="en-US" dirty="0" err="1"/>
              <a:t>enfermedad</a:t>
            </a:r>
            <a:r>
              <a:rPr lang="en-US" dirty="0"/>
              <a:t> </a:t>
            </a:r>
            <a:r>
              <a:rPr lang="en-US" dirty="0" err="1"/>
              <a:t>en</a:t>
            </a:r>
            <a:r>
              <a:rPr lang="en-US" dirty="0"/>
              <a:t> </a:t>
            </a:r>
            <a:r>
              <a:rPr lang="en-US" dirty="0" err="1"/>
              <a:t>funci</a:t>
            </a:r>
            <a:r>
              <a:rPr lang="es-MX" dirty="0" err="1"/>
              <a:t>ón</a:t>
            </a:r>
            <a:r>
              <a:rPr lang="es-MX" dirty="0"/>
              <a:t> a la división geográfica del país.</a:t>
            </a:r>
          </a:p>
          <a:p>
            <a:endParaRPr lang="es-MX" dirty="0"/>
          </a:p>
          <a:p>
            <a:r>
              <a:rPr lang="es-MX" dirty="0"/>
              <a:t>Los datos que contiene el marco geoestadístico son los polígonos de las entidades, municipios, localidades, áreas geoestadísticas básicas hasta manzanas. Así como ciertos objetos de interés como infraestructura, hospitales y escuelas.</a:t>
            </a:r>
          </a:p>
          <a:p>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32</a:t>
            </a:fld>
            <a:endParaRPr lang="en-US"/>
          </a:p>
        </p:txBody>
      </p:sp>
    </p:spTree>
    <p:extLst>
      <p:ext uri="{BB962C8B-B14F-4D97-AF65-F5344CB8AC3E}">
        <p14:creationId xmlns:p14="http://schemas.microsoft.com/office/powerpoint/2010/main" val="28343103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Los datos demográficos describen a la población y surgen de los censos de población y vivienda de INEGI.</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33</a:t>
            </a:fld>
            <a:endParaRPr lang="en-US"/>
          </a:p>
        </p:txBody>
      </p:sp>
    </p:spTree>
    <p:extLst>
      <p:ext uri="{BB962C8B-B14F-4D97-AF65-F5344CB8AC3E}">
        <p14:creationId xmlns:p14="http://schemas.microsoft.com/office/powerpoint/2010/main" val="25393422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Los datos climatológicos surgen de CONAGUA y miden datos como la precipitación y las temperaturas.</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34</a:t>
            </a:fld>
            <a:endParaRPr lang="en-US"/>
          </a:p>
        </p:txBody>
      </p:sp>
    </p:spTree>
    <p:extLst>
      <p:ext uri="{BB962C8B-B14F-4D97-AF65-F5344CB8AC3E}">
        <p14:creationId xmlns:p14="http://schemas.microsoft.com/office/powerpoint/2010/main" val="30920151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Los datos climatológicos se toman de en estaciones puntuales distribuidas de manera heterogénea en el territorio nacional. </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35</a:t>
            </a:fld>
            <a:endParaRPr lang="en-US"/>
          </a:p>
        </p:txBody>
      </p:sp>
    </p:spTree>
    <p:extLst>
      <p:ext uri="{BB962C8B-B14F-4D97-AF65-F5344CB8AC3E}">
        <p14:creationId xmlns:p14="http://schemas.microsoft.com/office/powerpoint/2010/main" val="17617407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Los datos epidemiológicos surgen del sistema nacional de vigilancia epidemiológica. Como podemos ver en el gráfico, Veracruz es el estado con mayor cantidad de casos desde que se mide. Es por ello que es de crucial importancia para el estado de Veracruz tener formas efectivas de atacar esta enfermedad.</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36</a:t>
            </a:fld>
            <a:endParaRPr lang="en-US"/>
          </a:p>
        </p:txBody>
      </p:sp>
    </p:spTree>
    <p:extLst>
      <p:ext uri="{BB962C8B-B14F-4D97-AF65-F5344CB8AC3E}">
        <p14:creationId xmlns:p14="http://schemas.microsoft.com/office/powerpoint/2010/main" val="3872273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La ciencia de datos nos permite extraer información. Estos análisis pueden ser sumamente complejos con metodologías estadísticas bayesianas o modelos causa-efecto. Pero también análisis sencillos pueden llevar a grandes conclusiones.</a:t>
            </a:r>
          </a:p>
          <a:p>
            <a:endParaRPr lang="es-MX" dirty="0"/>
          </a:p>
          <a:p>
            <a:r>
              <a:rPr lang="es-MX" dirty="0"/>
              <a:t>Explicar gráficas</a:t>
            </a:r>
          </a:p>
          <a:p>
            <a:endParaRPr lang="es-MX" dirty="0"/>
          </a:p>
          <a:p>
            <a:r>
              <a:rPr lang="es-MX" dirty="0"/>
              <a:t>Esto representa un análisis descriptivo.</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37</a:t>
            </a:fld>
            <a:endParaRPr lang="en-US"/>
          </a:p>
        </p:txBody>
      </p:sp>
    </p:spTree>
    <p:extLst>
      <p:ext uri="{BB962C8B-B14F-4D97-AF65-F5344CB8AC3E}">
        <p14:creationId xmlns:p14="http://schemas.microsoft.com/office/powerpoint/2010/main" val="27592658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Para realizar un análisis predictivo, relacionamos los casos y los agrupamos por su componente temporal. Creando así una serie de tiempo. Estas series se operan como un tipo particular de dato ya que cada dato tiene una relación con su predecesor. </a:t>
            </a:r>
          </a:p>
          <a:p>
            <a:endParaRPr lang="es-MX" dirty="0"/>
          </a:p>
          <a:p>
            <a:r>
              <a:rPr lang="es-MX" dirty="0"/>
              <a:t>Explicar gráfica</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38</a:t>
            </a:fld>
            <a:endParaRPr lang="en-US"/>
          </a:p>
        </p:txBody>
      </p:sp>
    </p:spTree>
    <p:extLst>
      <p:ext uri="{BB962C8B-B14F-4D97-AF65-F5344CB8AC3E}">
        <p14:creationId xmlns:p14="http://schemas.microsoft.com/office/powerpoint/2010/main" val="39290759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El análisis de serie de tiempo nos permite descomponer una señal en tres componentes: tendencia, estacionalidad y residuales (explicar cada uno)</a:t>
            </a:r>
          </a:p>
          <a:p>
            <a:endParaRPr lang="es-MX" dirty="0"/>
          </a:p>
          <a:p>
            <a:r>
              <a:rPr lang="es-MX" dirty="0"/>
              <a:t>Explicar gráfico</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39</a:t>
            </a:fld>
            <a:endParaRPr lang="en-US"/>
          </a:p>
        </p:txBody>
      </p:sp>
    </p:spTree>
    <p:extLst>
      <p:ext uri="{BB962C8B-B14F-4D97-AF65-F5344CB8AC3E}">
        <p14:creationId xmlns:p14="http://schemas.microsoft.com/office/powerpoint/2010/main" val="24204097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Tomar</a:t>
            </a:r>
            <a:r>
              <a:rPr lang="en-US" dirty="0"/>
              <a:t> </a:t>
            </a:r>
            <a:r>
              <a:rPr lang="en-US" dirty="0" err="1"/>
              <a:t>decisiones</a:t>
            </a:r>
            <a:r>
              <a:rPr lang="en-US" dirty="0"/>
              <a:t> no es </a:t>
            </a:r>
            <a:r>
              <a:rPr lang="en-US" dirty="0" err="1"/>
              <a:t>tarea</a:t>
            </a:r>
            <a:r>
              <a:rPr lang="en-US" dirty="0"/>
              <a:t> f</a:t>
            </a:r>
            <a:r>
              <a:rPr lang="es-MX" dirty="0" err="1"/>
              <a:t>ácil</a:t>
            </a:r>
            <a:r>
              <a:rPr lang="es-MX" dirty="0"/>
              <a:t>, en la vida diaria existen momentos donde la mera intuición no sirve para tomar una decisión correcta que de solución a un problema.</a:t>
            </a:r>
          </a:p>
          <a:p>
            <a:r>
              <a:rPr lang="es-MX" dirty="0" err="1"/>
              <a:t>Analizemos</a:t>
            </a:r>
            <a:r>
              <a:rPr lang="es-MX" dirty="0"/>
              <a:t> por ejemplo, el problema siguiente: ¿Qué es mejor, una pizza grande o dos medianas</a:t>
            </a:r>
            <a:r>
              <a:rPr lang="en-US" dirty="0"/>
              <a:t>?</a:t>
            </a:r>
          </a:p>
          <a:p>
            <a:r>
              <a:rPr lang="en-US" dirty="0" err="1"/>
              <a:t>Podrá</a:t>
            </a:r>
            <a:r>
              <a:rPr lang="en-US" dirty="0"/>
              <a:t> </a:t>
            </a:r>
            <a:r>
              <a:rPr lang="en-US" dirty="0" err="1"/>
              <a:t>parecer</a:t>
            </a:r>
            <a:r>
              <a:rPr lang="en-US" dirty="0"/>
              <a:t> un </a:t>
            </a:r>
            <a:r>
              <a:rPr lang="en-US" dirty="0" err="1"/>
              <a:t>problema</a:t>
            </a:r>
            <a:r>
              <a:rPr lang="en-US" dirty="0"/>
              <a:t> trivial, </a:t>
            </a:r>
            <a:r>
              <a:rPr lang="en-US" dirty="0" err="1"/>
              <a:t>pero</a:t>
            </a:r>
            <a:r>
              <a:rPr lang="en-US" dirty="0"/>
              <a:t> Podemos </a:t>
            </a:r>
            <a:r>
              <a:rPr lang="en-US" dirty="0" err="1"/>
              <a:t>vislumbrar</a:t>
            </a:r>
            <a:r>
              <a:rPr lang="en-US" dirty="0"/>
              <a:t> </a:t>
            </a:r>
            <a:r>
              <a:rPr lang="en-US" dirty="0" err="1"/>
              <a:t>ciertas</a:t>
            </a:r>
            <a:r>
              <a:rPr lang="en-US" dirty="0"/>
              <a:t> </a:t>
            </a:r>
            <a:r>
              <a:rPr lang="en-US" dirty="0" err="1"/>
              <a:t>características</a:t>
            </a:r>
            <a:r>
              <a:rPr lang="en-US" dirty="0"/>
              <a:t> del </a:t>
            </a:r>
            <a:r>
              <a:rPr lang="en-US" dirty="0" err="1"/>
              <a:t>problema</a:t>
            </a:r>
            <a:r>
              <a:rPr lang="en-US" dirty="0"/>
              <a:t> que </a:t>
            </a:r>
            <a:r>
              <a:rPr lang="en-US" dirty="0" err="1"/>
              <a:t>permiten</a:t>
            </a:r>
            <a:r>
              <a:rPr lang="en-US" dirty="0"/>
              <a:t> que sea </a:t>
            </a:r>
            <a:r>
              <a:rPr lang="en-US" dirty="0" err="1"/>
              <a:t>pensado</a:t>
            </a:r>
            <a:r>
              <a:rPr lang="en-US" dirty="0"/>
              <a:t> de forma </a:t>
            </a:r>
            <a:r>
              <a:rPr lang="en-US" dirty="0" err="1"/>
              <a:t>analítica</a:t>
            </a:r>
            <a:r>
              <a:rPr lang="en-US" dirty="0"/>
              <a:t>.</a:t>
            </a:r>
          </a:p>
          <a:p>
            <a:r>
              <a:rPr lang="en-US" dirty="0"/>
              <a:t>A grosso modo Podemos definer </a:t>
            </a:r>
            <a:r>
              <a:rPr lang="en-US" dirty="0" err="1"/>
              <a:t>algunas</a:t>
            </a:r>
            <a:r>
              <a:rPr lang="en-US" dirty="0"/>
              <a:t> variables para </a:t>
            </a:r>
            <a:r>
              <a:rPr lang="en-US" dirty="0" err="1"/>
              <a:t>nuestro</a:t>
            </a:r>
            <a:r>
              <a:rPr lang="en-US" dirty="0"/>
              <a:t> </a:t>
            </a:r>
            <a:r>
              <a:rPr lang="en-US" dirty="0" err="1"/>
              <a:t>problema</a:t>
            </a:r>
            <a:r>
              <a:rPr lang="en-US" dirty="0"/>
              <a:t>: </a:t>
            </a:r>
            <a:r>
              <a:rPr lang="en-US" dirty="0" err="1"/>
              <a:t>el</a:t>
            </a:r>
            <a:r>
              <a:rPr lang="en-US" dirty="0"/>
              <a:t> </a:t>
            </a:r>
            <a:r>
              <a:rPr lang="en-US" dirty="0" err="1"/>
              <a:t>costo</a:t>
            </a:r>
            <a:r>
              <a:rPr lang="en-US" dirty="0"/>
              <a:t> de la pizza y la </a:t>
            </a:r>
            <a:r>
              <a:rPr lang="en-US" dirty="0" err="1"/>
              <a:t>cantidad</a:t>
            </a:r>
            <a:r>
              <a:rPr lang="en-US" dirty="0"/>
              <a:t> de pizza.</a:t>
            </a:r>
          </a:p>
          <a:p>
            <a:r>
              <a:rPr lang="en-US" dirty="0" err="1"/>
              <a:t>Entonces</a:t>
            </a:r>
            <a:r>
              <a:rPr lang="en-US" dirty="0"/>
              <a:t> </a:t>
            </a:r>
            <a:r>
              <a:rPr lang="en-US" dirty="0" err="1"/>
              <a:t>el</a:t>
            </a:r>
            <a:r>
              <a:rPr lang="en-US" dirty="0"/>
              <a:t> </a:t>
            </a:r>
            <a:r>
              <a:rPr lang="en-US" dirty="0" err="1"/>
              <a:t>problema</a:t>
            </a:r>
            <a:r>
              <a:rPr lang="en-US" dirty="0"/>
              <a:t> se traduce a un </a:t>
            </a:r>
            <a:r>
              <a:rPr lang="en-US" dirty="0" err="1"/>
              <a:t>problema</a:t>
            </a:r>
            <a:r>
              <a:rPr lang="en-US" dirty="0"/>
              <a:t> de </a:t>
            </a:r>
            <a:r>
              <a:rPr lang="en-US" dirty="0" err="1"/>
              <a:t>optimización</a:t>
            </a:r>
            <a:r>
              <a:rPr lang="en-US" dirty="0"/>
              <a:t>: </a:t>
            </a:r>
            <a:r>
              <a:rPr lang="en-US" dirty="0" err="1"/>
              <a:t>Cuales</a:t>
            </a:r>
            <a:r>
              <a:rPr lang="en-US" dirty="0"/>
              <a:t> de las dos </a:t>
            </a:r>
            <a:r>
              <a:rPr lang="en-US" dirty="0" err="1"/>
              <a:t>opciones</a:t>
            </a:r>
            <a:r>
              <a:rPr lang="en-US" dirty="0"/>
              <a:t> (pizza </a:t>
            </a:r>
            <a:r>
              <a:rPr lang="en-US" dirty="0" err="1"/>
              <a:t>grande</a:t>
            </a:r>
            <a:r>
              <a:rPr lang="en-US" dirty="0"/>
              <a:t> o dos </a:t>
            </a:r>
            <a:r>
              <a:rPr lang="en-US" dirty="0" err="1"/>
              <a:t>medianas</a:t>
            </a:r>
            <a:r>
              <a:rPr lang="en-US" dirty="0"/>
              <a:t>) </a:t>
            </a:r>
            <a:r>
              <a:rPr lang="en-US" dirty="0" err="1"/>
              <a:t>optimizan</a:t>
            </a:r>
            <a:r>
              <a:rPr lang="en-US" dirty="0"/>
              <a:t> la </a:t>
            </a:r>
            <a:r>
              <a:rPr lang="en-US" dirty="0" err="1"/>
              <a:t>relación</a:t>
            </a:r>
            <a:r>
              <a:rPr lang="en-US" dirty="0"/>
              <a:t> entre </a:t>
            </a:r>
            <a:r>
              <a:rPr lang="en-US" dirty="0" err="1"/>
              <a:t>el</a:t>
            </a:r>
            <a:r>
              <a:rPr lang="en-US" dirty="0"/>
              <a:t> </a:t>
            </a:r>
            <a:r>
              <a:rPr lang="en-US" dirty="0" err="1"/>
              <a:t>costo</a:t>
            </a:r>
            <a:r>
              <a:rPr lang="en-US" dirty="0"/>
              <a:t> y </a:t>
            </a:r>
            <a:r>
              <a:rPr lang="en-US" dirty="0" err="1"/>
              <a:t>cantidad</a:t>
            </a:r>
            <a:r>
              <a:rPr lang="en-US" dirty="0"/>
              <a:t> de pizza, es </a:t>
            </a:r>
            <a:r>
              <a:rPr lang="en-US" dirty="0" err="1"/>
              <a:t>decir</a:t>
            </a:r>
            <a:r>
              <a:rPr lang="en-US" dirty="0"/>
              <a:t>, que </a:t>
            </a:r>
            <a:r>
              <a:rPr lang="en-US" dirty="0" err="1"/>
              <a:t>opción</a:t>
            </a:r>
            <a:r>
              <a:rPr lang="en-US" dirty="0"/>
              <a:t> </a:t>
            </a:r>
            <a:r>
              <a:rPr lang="en-US" dirty="0" err="1"/>
              <a:t>nos</a:t>
            </a:r>
            <a:r>
              <a:rPr lang="en-US" dirty="0"/>
              <a:t> da </a:t>
            </a:r>
            <a:r>
              <a:rPr lang="en-US" dirty="0" err="1"/>
              <a:t>más</a:t>
            </a:r>
            <a:r>
              <a:rPr lang="en-US" dirty="0"/>
              <a:t> pizza </a:t>
            </a:r>
            <a:r>
              <a:rPr lang="en-US" dirty="0" err="1"/>
              <a:t>por</a:t>
            </a:r>
            <a:r>
              <a:rPr lang="en-US" dirty="0"/>
              <a:t> </a:t>
            </a:r>
            <a:r>
              <a:rPr lang="en-US" dirty="0" err="1"/>
              <a:t>unidad</a:t>
            </a:r>
            <a:r>
              <a:rPr lang="en-US" dirty="0"/>
              <a:t> </a:t>
            </a:r>
            <a:r>
              <a:rPr lang="en-US" dirty="0" err="1"/>
              <a:t>monetaria</a:t>
            </a:r>
            <a:r>
              <a:rPr lang="en-US" dirty="0"/>
              <a:t>.</a:t>
            </a:r>
          </a:p>
          <a:p>
            <a:r>
              <a:rPr lang="en-US" dirty="0" err="1"/>
              <a:t>Hacer</a:t>
            </a:r>
            <a:r>
              <a:rPr lang="en-US" dirty="0"/>
              <a:t> </a:t>
            </a:r>
            <a:r>
              <a:rPr lang="en-US" dirty="0" err="1"/>
              <a:t>interactuar</a:t>
            </a:r>
            <a:r>
              <a:rPr lang="en-US" dirty="0"/>
              <a:t> al </a:t>
            </a:r>
            <a:r>
              <a:rPr lang="en-US" dirty="0" err="1"/>
              <a:t>público</a:t>
            </a:r>
            <a:endParaRPr lang="en-US" dirty="0"/>
          </a:p>
          <a:p>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4</a:t>
            </a:fld>
            <a:endParaRPr lang="en-US"/>
          </a:p>
        </p:txBody>
      </p:sp>
    </p:spTree>
    <p:extLst>
      <p:ext uri="{BB962C8B-B14F-4D97-AF65-F5344CB8AC3E}">
        <p14:creationId xmlns:p14="http://schemas.microsoft.com/office/powerpoint/2010/main" val="16825538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También existen modelos matemáticos capaz de realizar predicciones a futuro. Estos pueden ser tradicionales como SARIMAX que se muestra o los más nuevos basados en Redes Neuronales Artificiales. La diferencia entre un modelo normal y un pronóstico, es que para los pronósticos tenemos forma de medir la incertidumbre y determinar si la predicción es valiosa o no.</a:t>
            </a:r>
          </a:p>
          <a:p>
            <a:endParaRPr lang="es-MX" dirty="0"/>
          </a:p>
          <a:p>
            <a:r>
              <a:rPr lang="es-MX" dirty="0"/>
              <a:t>Explicar gráfica.</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40</a:t>
            </a:fld>
            <a:endParaRPr lang="en-US"/>
          </a:p>
        </p:txBody>
      </p:sp>
    </p:spTree>
    <p:extLst>
      <p:ext uri="{BB962C8B-B14F-4D97-AF65-F5344CB8AC3E}">
        <p14:creationId xmlns:p14="http://schemas.microsoft.com/office/powerpoint/2010/main" val="38496823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Por último, les muestro la descomposición a 10 años de la temperatura máxima nacional. No se ve nada prometedor. Explicar gráfico.</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41</a:t>
            </a:fld>
            <a:endParaRPr lang="en-US"/>
          </a:p>
        </p:txBody>
      </p:sp>
    </p:spTree>
    <p:extLst>
      <p:ext uri="{BB962C8B-B14F-4D97-AF65-F5344CB8AC3E}">
        <p14:creationId xmlns:p14="http://schemas.microsoft.com/office/powerpoint/2010/main" val="22878874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Con respecto al análisis geoespacial de los puntos geográficos del dengue, se aplicó un algoritmo de aprendizaje no supervisado llamado DBSCAN que permite agrupar puntos geográficos basados en una métrica que emule la distancia en la superficie terrestre. Como sabemos que el mosquito pica en cierto radio, podemos decir que si existe N número de casos a cierta distancia uno del otro, también existe un foco de infección activo que puede ser solucionado, ya sea con brigadas de fumigación. Este análisis, es prescriptivo ya que nos permite automatizar el proceso de eliminación de estos focos.</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42</a:t>
            </a:fld>
            <a:endParaRPr lang="en-US"/>
          </a:p>
        </p:txBody>
      </p:sp>
    </p:spTree>
    <p:extLst>
      <p:ext uri="{BB962C8B-B14F-4D97-AF65-F5344CB8AC3E}">
        <p14:creationId xmlns:p14="http://schemas.microsoft.com/office/powerpoint/2010/main" val="28296573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43</a:t>
            </a:fld>
            <a:endParaRPr lang="en-US"/>
          </a:p>
        </p:txBody>
      </p:sp>
    </p:spTree>
    <p:extLst>
      <p:ext uri="{BB962C8B-B14F-4D97-AF65-F5344CB8AC3E}">
        <p14:creationId xmlns:p14="http://schemas.microsoft.com/office/powerpoint/2010/main" val="42854332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Dar las gracias</a:t>
            </a:r>
          </a:p>
          <a:p>
            <a:r>
              <a:rPr lang="es-MX" dirty="0"/>
              <a:t>Explicar la imagen</a:t>
            </a:r>
          </a:p>
          <a:p>
            <a:r>
              <a:rPr lang="es-MX" dirty="0"/>
              <a:t>Decir que pueden estar en contacto conmigo</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44</a:t>
            </a:fld>
            <a:endParaRPr lang="en-US"/>
          </a:p>
        </p:txBody>
      </p:sp>
    </p:spTree>
    <p:extLst>
      <p:ext uri="{BB962C8B-B14F-4D97-AF65-F5344CB8AC3E}">
        <p14:creationId xmlns:p14="http://schemas.microsoft.com/office/powerpoint/2010/main" val="18397351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La variable r2 define el radio de la pizza grande, mientras que la variable r1 define el radio de la pizza mediana. Como podemos observar, una pizza grande tiene más pizza que dos pizzas medianas. </a:t>
            </a:r>
          </a:p>
          <a:p>
            <a:endParaRPr lang="es-MX" dirty="0"/>
          </a:p>
          <a:p>
            <a:r>
              <a:rPr lang="es-MX" dirty="0"/>
              <a:t>Esta forma de tomar decisiones, analizando variables numéricas y resolviendo un problema matemático, se conoce como Teoría de Decisión, que es un área multidisciplinaria que conjuga varias áreas del saber y la matemática.</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5</a:t>
            </a:fld>
            <a:endParaRPr lang="en-US"/>
          </a:p>
        </p:txBody>
      </p:sp>
    </p:spTree>
    <p:extLst>
      <p:ext uri="{BB962C8B-B14F-4D97-AF65-F5344CB8AC3E}">
        <p14:creationId xmlns:p14="http://schemas.microsoft.com/office/powerpoint/2010/main" val="498838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Otro ejemplo es el</a:t>
            </a:r>
            <a:r>
              <a:rPr lang="es-MX" baseline="0" dirty="0"/>
              <a:t> de llover, salir a colgar la ropa</a:t>
            </a:r>
            <a:br>
              <a:rPr lang="es-MX" baseline="0" dirty="0"/>
            </a:br>
            <a:r>
              <a:rPr lang="es-MX" baseline="0" dirty="0"/>
              <a:t>En ingeniería a veces representamos conceptos en diagramas para mejorar el razonamiento</a:t>
            </a:r>
          </a:p>
          <a:p>
            <a:r>
              <a:rPr lang="es-MX" baseline="0" dirty="0"/>
              <a:t>El análisis de decisión es aplicar pensamiento formal al proceso de elegir</a:t>
            </a:r>
            <a:endParaRPr lang="es-MX" dirty="0"/>
          </a:p>
          <a:p>
            <a:endParaRPr lang="en-US" dirty="0"/>
          </a:p>
          <a:p>
            <a:r>
              <a:rPr lang="en-US" dirty="0"/>
              <a:t>La </a:t>
            </a:r>
            <a:r>
              <a:rPr lang="en-US" dirty="0" err="1"/>
              <a:t>teoría</a:t>
            </a:r>
            <a:r>
              <a:rPr lang="en-US" dirty="0"/>
              <a:t> de decision </a:t>
            </a:r>
            <a:r>
              <a:rPr lang="en-US" dirty="0" err="1"/>
              <a:t>nos</a:t>
            </a:r>
            <a:r>
              <a:rPr lang="en-US" dirty="0"/>
              <a:t> </a:t>
            </a:r>
            <a:r>
              <a:rPr lang="en-US" dirty="0" err="1"/>
              <a:t>permite</a:t>
            </a:r>
            <a:r>
              <a:rPr lang="en-US" dirty="0"/>
              <a:t> </a:t>
            </a:r>
            <a:r>
              <a:rPr lang="en-US" dirty="0" err="1"/>
              <a:t>tomar</a:t>
            </a:r>
            <a:r>
              <a:rPr lang="en-US" dirty="0"/>
              <a:t> </a:t>
            </a:r>
            <a:r>
              <a:rPr lang="en-US" dirty="0" err="1"/>
              <a:t>decisiones</a:t>
            </a:r>
            <a:r>
              <a:rPr lang="en-US" dirty="0"/>
              <a:t> </a:t>
            </a:r>
            <a:r>
              <a:rPr lang="en-US" dirty="0" err="1"/>
              <a:t>informadas</a:t>
            </a:r>
            <a:r>
              <a:rPr lang="en-US" dirty="0"/>
              <a:t> bajo </a:t>
            </a:r>
            <a:r>
              <a:rPr lang="en-US" dirty="0" err="1"/>
              <a:t>el</a:t>
            </a:r>
            <a:r>
              <a:rPr lang="en-US" dirty="0"/>
              <a:t> </a:t>
            </a:r>
            <a:r>
              <a:rPr lang="en-US" dirty="0" err="1"/>
              <a:t>yugo</a:t>
            </a:r>
            <a:r>
              <a:rPr lang="en-US" dirty="0"/>
              <a:t> de la </a:t>
            </a:r>
            <a:r>
              <a:rPr lang="en-US" dirty="0" err="1"/>
              <a:t>incertidumbre</a:t>
            </a:r>
            <a:r>
              <a:rPr lang="en-US" dirty="0"/>
              <a:t>.</a:t>
            </a:r>
          </a:p>
          <a:p>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6</a:t>
            </a:fld>
            <a:endParaRPr lang="en-US"/>
          </a:p>
        </p:txBody>
      </p:sp>
    </p:spTree>
    <p:extLst>
      <p:ext uri="{BB962C8B-B14F-4D97-AF65-F5344CB8AC3E}">
        <p14:creationId xmlns:p14="http://schemas.microsoft.com/office/powerpoint/2010/main" val="26746154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 IA es </a:t>
            </a:r>
            <a:r>
              <a:rPr lang="en-US" dirty="0" err="1"/>
              <a:t>el</a:t>
            </a:r>
            <a:r>
              <a:rPr lang="en-US" dirty="0"/>
              <a:t> studio de </a:t>
            </a:r>
            <a:r>
              <a:rPr lang="en-US" dirty="0" err="1"/>
              <a:t>los</a:t>
            </a:r>
            <a:r>
              <a:rPr lang="en-US" dirty="0"/>
              <a:t> </a:t>
            </a:r>
            <a:r>
              <a:rPr lang="en-US" dirty="0" err="1"/>
              <a:t>agentes</a:t>
            </a:r>
            <a:r>
              <a:rPr lang="en-US" dirty="0"/>
              <a:t> </a:t>
            </a:r>
            <a:r>
              <a:rPr lang="en-US" dirty="0" err="1"/>
              <a:t>inteligentes</a:t>
            </a:r>
            <a:r>
              <a:rPr lang="en-US" dirty="0"/>
              <a:t>: </a:t>
            </a:r>
            <a:r>
              <a:rPr lang="en-US" dirty="0" err="1"/>
              <a:t>cualquier</a:t>
            </a:r>
            <a:r>
              <a:rPr lang="en-US" dirty="0"/>
              <a:t> </a:t>
            </a:r>
            <a:r>
              <a:rPr lang="en-US" dirty="0" err="1"/>
              <a:t>dispositivo</a:t>
            </a:r>
            <a:r>
              <a:rPr lang="en-US" dirty="0"/>
              <a:t> o </a:t>
            </a:r>
            <a:r>
              <a:rPr lang="en-US" dirty="0" err="1"/>
              <a:t>entidad</a:t>
            </a:r>
            <a:r>
              <a:rPr lang="en-US" dirty="0"/>
              <a:t> artificial que </a:t>
            </a:r>
            <a:r>
              <a:rPr lang="en-US" dirty="0" err="1"/>
              <a:t>percibe</a:t>
            </a:r>
            <a:r>
              <a:rPr lang="en-US" dirty="0"/>
              <a:t> </a:t>
            </a:r>
            <a:r>
              <a:rPr lang="en-US" dirty="0" err="1"/>
              <a:t>su</a:t>
            </a:r>
            <a:r>
              <a:rPr lang="en-US" dirty="0"/>
              <a:t> </a:t>
            </a:r>
            <a:r>
              <a:rPr lang="en-US" dirty="0" err="1"/>
              <a:t>ambiente</a:t>
            </a:r>
            <a:r>
              <a:rPr lang="en-US" dirty="0"/>
              <a:t> y </a:t>
            </a:r>
            <a:r>
              <a:rPr lang="en-US" dirty="0" err="1"/>
              <a:t>toma</a:t>
            </a:r>
            <a:r>
              <a:rPr lang="en-US" dirty="0"/>
              <a:t> </a:t>
            </a:r>
            <a:r>
              <a:rPr lang="en-US" dirty="0" err="1"/>
              <a:t>acciones</a:t>
            </a:r>
            <a:r>
              <a:rPr lang="en-US" dirty="0"/>
              <a:t> para </a:t>
            </a:r>
            <a:r>
              <a:rPr lang="en-US" dirty="0" err="1"/>
              <a:t>maximizar</a:t>
            </a:r>
            <a:r>
              <a:rPr lang="en-US" dirty="0"/>
              <a:t> las </a:t>
            </a:r>
            <a:r>
              <a:rPr lang="en-US" dirty="0" err="1"/>
              <a:t>oportunidades</a:t>
            </a:r>
            <a:r>
              <a:rPr lang="en-US" dirty="0"/>
              <a:t> de que realize </a:t>
            </a:r>
            <a:r>
              <a:rPr lang="en-US" dirty="0" err="1"/>
              <a:t>una</a:t>
            </a:r>
            <a:r>
              <a:rPr lang="en-US" dirty="0"/>
              <a:t> </a:t>
            </a:r>
            <a:r>
              <a:rPr lang="en-US" dirty="0" err="1"/>
              <a:t>tarea</a:t>
            </a:r>
            <a:r>
              <a:rPr lang="en-US" dirty="0"/>
              <a:t> </a:t>
            </a:r>
            <a:r>
              <a:rPr lang="en-US" dirty="0" err="1"/>
              <a:t>exitosamente</a:t>
            </a:r>
            <a:r>
              <a:rPr lang="en-US" dirty="0"/>
              <a:t>.</a:t>
            </a:r>
          </a:p>
          <a:p>
            <a:endParaRPr lang="en-US" dirty="0"/>
          </a:p>
          <a:p>
            <a:r>
              <a:rPr lang="en-US" dirty="0"/>
              <a:t>Es un </a:t>
            </a:r>
            <a:r>
              <a:rPr lang="es-MX" dirty="0"/>
              <a:t>área multidisciplinaria que conjuga la matemática, las ciencias de la computación, la cibernética de manera holística.</a:t>
            </a:r>
          </a:p>
          <a:p>
            <a:endParaRPr lang="es-MX" dirty="0"/>
          </a:p>
          <a:p>
            <a:r>
              <a:rPr lang="es-MX" dirty="0"/>
              <a:t>Mencionar aplicaciones basándome en la imagen.</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7</a:t>
            </a:fld>
            <a:endParaRPr lang="en-US"/>
          </a:p>
        </p:txBody>
      </p:sp>
    </p:spTree>
    <p:extLst>
      <p:ext uri="{BB962C8B-B14F-4D97-AF65-F5344CB8AC3E}">
        <p14:creationId xmlns:p14="http://schemas.microsoft.com/office/powerpoint/2010/main" val="959968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Como disciplina formal, se compone de distintas áreas </a:t>
            </a:r>
            <a:endParaRPr lang="en-US" dirty="0"/>
          </a:p>
        </p:txBody>
      </p:sp>
      <p:sp>
        <p:nvSpPr>
          <p:cNvPr id="4" name="Slide Number Placeholder 3"/>
          <p:cNvSpPr>
            <a:spLocks noGrp="1"/>
          </p:cNvSpPr>
          <p:nvPr>
            <p:ph type="sldNum" sz="quarter" idx="5"/>
          </p:nvPr>
        </p:nvSpPr>
        <p:spPr/>
        <p:txBody>
          <a:bodyPr/>
          <a:lstStyle/>
          <a:p>
            <a:fld id="{2A3799F3-689A-43E8-A1C6-862A7794EDCB}" type="slidenum">
              <a:rPr lang="en-US" smtClean="0"/>
              <a:t>8</a:t>
            </a:fld>
            <a:endParaRPr lang="en-US"/>
          </a:p>
        </p:txBody>
      </p:sp>
    </p:spTree>
    <p:extLst>
      <p:ext uri="{BB962C8B-B14F-4D97-AF65-F5344CB8AC3E}">
        <p14:creationId xmlns:p14="http://schemas.microsoft.com/office/powerpoint/2010/main" val="2853450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MX" dirty="0"/>
              <a:t>Pero, que es realmente la IA</a:t>
            </a:r>
            <a:r>
              <a:rPr lang="en-US" dirty="0"/>
              <a:t>? </a:t>
            </a:r>
            <a:r>
              <a:rPr lang="en-US" dirty="0" err="1"/>
              <a:t>Alguna</a:t>
            </a:r>
            <a:r>
              <a:rPr lang="en-US" dirty="0"/>
              <a:t> </a:t>
            </a:r>
            <a:r>
              <a:rPr lang="en-US" dirty="0" err="1"/>
              <a:t>vez</a:t>
            </a:r>
            <a:r>
              <a:rPr lang="en-US" dirty="0"/>
              <a:t> las </a:t>
            </a:r>
            <a:r>
              <a:rPr lang="en-US" dirty="0" err="1"/>
              <a:t>maquinas</a:t>
            </a:r>
            <a:r>
              <a:rPr lang="en-US" dirty="0"/>
              <a:t> </a:t>
            </a:r>
            <a:r>
              <a:rPr lang="en-US" dirty="0" err="1"/>
              <a:t>podran</a:t>
            </a:r>
            <a:r>
              <a:rPr lang="en-US" dirty="0"/>
              <a:t> </a:t>
            </a:r>
            <a:r>
              <a:rPr lang="en-US" dirty="0" err="1"/>
              <a:t>pensar</a:t>
            </a:r>
            <a:r>
              <a:rPr lang="en-US" dirty="0"/>
              <a:t> </a:t>
            </a:r>
            <a:r>
              <a:rPr lang="en-US" dirty="0" err="1"/>
              <a:t>como</a:t>
            </a:r>
            <a:r>
              <a:rPr lang="en-US" dirty="0"/>
              <a:t> </a:t>
            </a:r>
            <a:r>
              <a:rPr lang="en-US" dirty="0" err="1"/>
              <a:t>los</a:t>
            </a:r>
            <a:r>
              <a:rPr lang="en-US" dirty="0"/>
              <a:t> </a:t>
            </a:r>
            <a:r>
              <a:rPr lang="en-US" dirty="0" err="1"/>
              <a:t>humanos</a:t>
            </a:r>
            <a:r>
              <a:rPr lang="en-US" dirty="0"/>
              <a:t>?</a:t>
            </a:r>
          </a:p>
          <a:p>
            <a:r>
              <a:rPr lang="en-US" dirty="0" err="1"/>
              <a:t>Estas</a:t>
            </a:r>
            <a:r>
              <a:rPr lang="en-US" dirty="0"/>
              <a:t> </a:t>
            </a:r>
            <a:r>
              <a:rPr lang="en-US" dirty="0" err="1"/>
              <a:t>preguntas</a:t>
            </a:r>
            <a:r>
              <a:rPr lang="en-US" dirty="0"/>
              <a:t> </a:t>
            </a:r>
            <a:r>
              <a:rPr lang="en-US" dirty="0" err="1"/>
              <a:t>han</a:t>
            </a:r>
            <a:r>
              <a:rPr lang="en-US" dirty="0"/>
              <a:t> </a:t>
            </a:r>
            <a:r>
              <a:rPr lang="en-US" dirty="0" err="1"/>
              <a:t>asediado</a:t>
            </a:r>
            <a:r>
              <a:rPr lang="en-US" dirty="0"/>
              <a:t> a </a:t>
            </a:r>
            <a:r>
              <a:rPr lang="en-US" dirty="0" err="1"/>
              <a:t>los</a:t>
            </a:r>
            <a:r>
              <a:rPr lang="en-US" dirty="0"/>
              <a:t> </a:t>
            </a:r>
            <a:r>
              <a:rPr lang="en-US" dirty="0" err="1"/>
              <a:t>expertos</a:t>
            </a:r>
            <a:r>
              <a:rPr lang="en-US" dirty="0"/>
              <a:t> </a:t>
            </a:r>
            <a:r>
              <a:rPr lang="en-US" dirty="0" err="1"/>
              <a:t>en</a:t>
            </a:r>
            <a:r>
              <a:rPr lang="en-US" dirty="0"/>
              <a:t> </a:t>
            </a:r>
            <a:r>
              <a:rPr lang="en-US" dirty="0" err="1"/>
              <a:t>computacion</a:t>
            </a:r>
            <a:r>
              <a:rPr lang="en-US" dirty="0"/>
              <a:t> </a:t>
            </a:r>
            <a:r>
              <a:rPr lang="en-US" dirty="0" err="1"/>
              <a:t>desde</a:t>
            </a:r>
            <a:r>
              <a:rPr lang="en-US" dirty="0"/>
              <a:t> </a:t>
            </a:r>
            <a:r>
              <a:rPr lang="en-US" dirty="0" err="1"/>
              <a:t>los</a:t>
            </a:r>
            <a:r>
              <a:rPr lang="en-US" dirty="0"/>
              <a:t> </a:t>
            </a:r>
            <a:r>
              <a:rPr lang="en-US" dirty="0" err="1"/>
              <a:t>inicios</a:t>
            </a:r>
            <a:r>
              <a:rPr lang="en-US" dirty="0"/>
              <a:t> </a:t>
            </a:r>
            <a:r>
              <a:rPr lang="en-US" dirty="0" err="1"/>
              <a:t>mismos</a:t>
            </a:r>
            <a:r>
              <a:rPr lang="en-US" dirty="0"/>
              <a:t> de la </a:t>
            </a:r>
            <a:r>
              <a:rPr lang="en-US" dirty="0" err="1"/>
              <a:t>disciplina</a:t>
            </a:r>
            <a:r>
              <a:rPr lang="en-US" dirty="0"/>
              <a:t> </a:t>
            </a:r>
            <a:r>
              <a:rPr lang="en-US" dirty="0" err="1"/>
              <a:t>como</a:t>
            </a:r>
            <a:r>
              <a:rPr lang="en-US" dirty="0"/>
              <a:t> area formal. </a:t>
            </a:r>
          </a:p>
          <a:p>
            <a:r>
              <a:rPr lang="en-US" dirty="0"/>
              <a:t>Alan </a:t>
            </a:r>
            <a:r>
              <a:rPr lang="en-US" dirty="0" err="1"/>
              <a:t>turing</a:t>
            </a:r>
            <a:r>
              <a:rPr lang="en-US" dirty="0"/>
              <a:t>, Famoso </a:t>
            </a:r>
            <a:r>
              <a:rPr lang="en-US" dirty="0" err="1"/>
              <a:t>por</a:t>
            </a:r>
            <a:r>
              <a:rPr lang="en-US" dirty="0"/>
              <a:t> </a:t>
            </a:r>
            <a:r>
              <a:rPr lang="en-US" dirty="0" err="1"/>
              <a:t>tres</a:t>
            </a:r>
            <a:r>
              <a:rPr lang="en-US" dirty="0"/>
              <a:t> </a:t>
            </a:r>
            <a:r>
              <a:rPr lang="en-US" dirty="0" err="1"/>
              <a:t>cosas</a:t>
            </a:r>
            <a:r>
              <a:rPr lang="en-US" dirty="0"/>
              <a:t>: </a:t>
            </a:r>
            <a:r>
              <a:rPr lang="en-US" dirty="0" err="1"/>
              <a:t>apoyar</a:t>
            </a:r>
            <a:r>
              <a:rPr lang="en-US" dirty="0"/>
              <a:t> </a:t>
            </a:r>
            <a:r>
              <a:rPr lang="en-US" dirty="0" err="1"/>
              <a:t>el</a:t>
            </a:r>
            <a:r>
              <a:rPr lang="en-US" dirty="0"/>
              <a:t> </a:t>
            </a:r>
            <a:r>
              <a:rPr lang="en-US" dirty="0" err="1"/>
              <a:t>esfuerzo</a:t>
            </a:r>
            <a:r>
              <a:rPr lang="en-US" dirty="0"/>
              <a:t> </a:t>
            </a:r>
            <a:r>
              <a:rPr lang="en-US" dirty="0" err="1"/>
              <a:t>belico</a:t>
            </a:r>
            <a:r>
              <a:rPr lang="en-US" dirty="0"/>
              <a:t> </a:t>
            </a:r>
            <a:r>
              <a:rPr lang="en-US" dirty="0" err="1"/>
              <a:t>aliado</a:t>
            </a:r>
            <a:r>
              <a:rPr lang="en-US" dirty="0"/>
              <a:t> al </a:t>
            </a:r>
            <a:r>
              <a:rPr lang="en-US" dirty="0" err="1"/>
              <a:t>descifrar</a:t>
            </a:r>
            <a:r>
              <a:rPr lang="en-US" dirty="0"/>
              <a:t> Comunicaciones </a:t>
            </a:r>
            <a:r>
              <a:rPr lang="en-US" dirty="0" err="1"/>
              <a:t>alemanas</a:t>
            </a:r>
            <a:r>
              <a:rPr lang="en-US" dirty="0"/>
              <a:t> de la </a:t>
            </a:r>
            <a:r>
              <a:rPr lang="en-US" dirty="0" err="1"/>
              <a:t>segunda</a:t>
            </a:r>
            <a:r>
              <a:rPr lang="en-US" dirty="0"/>
              <a:t> Guerra </a:t>
            </a:r>
            <a:r>
              <a:rPr lang="en-US" dirty="0" err="1"/>
              <a:t>mundial</a:t>
            </a:r>
            <a:r>
              <a:rPr lang="en-US" dirty="0"/>
              <a:t>, </a:t>
            </a:r>
            <a:r>
              <a:rPr lang="en-US" dirty="0" err="1"/>
              <a:t>por</a:t>
            </a:r>
            <a:r>
              <a:rPr lang="en-US" dirty="0"/>
              <a:t> </a:t>
            </a:r>
            <a:r>
              <a:rPr lang="en-US" dirty="0" err="1"/>
              <a:t>haber</a:t>
            </a:r>
            <a:r>
              <a:rPr lang="en-US" dirty="0"/>
              <a:t> </a:t>
            </a:r>
            <a:r>
              <a:rPr lang="en-US" dirty="0" err="1"/>
              <a:t>creado</a:t>
            </a:r>
            <a:r>
              <a:rPr lang="en-US" dirty="0"/>
              <a:t> </a:t>
            </a:r>
            <a:r>
              <a:rPr lang="en-US" dirty="0" err="1"/>
              <a:t>el</a:t>
            </a:r>
            <a:r>
              <a:rPr lang="en-US" dirty="0"/>
              <a:t> </a:t>
            </a:r>
            <a:r>
              <a:rPr lang="en-US" dirty="0" err="1"/>
              <a:t>concepto</a:t>
            </a:r>
            <a:r>
              <a:rPr lang="en-US" dirty="0"/>
              <a:t> de </a:t>
            </a:r>
            <a:r>
              <a:rPr lang="en-US" dirty="0" err="1"/>
              <a:t>maquina</a:t>
            </a:r>
            <a:r>
              <a:rPr lang="en-US" dirty="0"/>
              <a:t> de </a:t>
            </a:r>
            <a:r>
              <a:rPr lang="en-US" dirty="0" err="1"/>
              <a:t>turing</a:t>
            </a:r>
            <a:r>
              <a:rPr lang="en-US" dirty="0"/>
              <a:t> que es </a:t>
            </a:r>
            <a:r>
              <a:rPr lang="en-US" dirty="0" err="1"/>
              <a:t>el</a:t>
            </a:r>
            <a:r>
              <a:rPr lang="en-US" dirty="0"/>
              <a:t> </a:t>
            </a:r>
            <a:r>
              <a:rPr lang="en-US" dirty="0" err="1"/>
              <a:t>constructo</a:t>
            </a:r>
            <a:r>
              <a:rPr lang="en-US" dirty="0"/>
              <a:t> </a:t>
            </a:r>
            <a:r>
              <a:rPr lang="en-US" dirty="0" err="1"/>
              <a:t>sobre</a:t>
            </a:r>
            <a:r>
              <a:rPr lang="en-US" dirty="0"/>
              <a:t> </a:t>
            </a:r>
            <a:r>
              <a:rPr lang="en-US" dirty="0" err="1"/>
              <a:t>el</a:t>
            </a:r>
            <a:r>
              <a:rPr lang="en-US" dirty="0"/>
              <a:t> </a:t>
            </a:r>
            <a:r>
              <a:rPr lang="en-US" dirty="0" err="1"/>
              <a:t>cual</a:t>
            </a:r>
            <a:r>
              <a:rPr lang="en-US" dirty="0"/>
              <a:t> se </a:t>
            </a:r>
            <a:r>
              <a:rPr lang="en-US" dirty="0" err="1"/>
              <a:t>basan</a:t>
            </a:r>
            <a:r>
              <a:rPr lang="en-US" dirty="0"/>
              <a:t> </a:t>
            </a:r>
            <a:r>
              <a:rPr lang="en-US" dirty="0" err="1"/>
              <a:t>todas</a:t>
            </a:r>
            <a:r>
              <a:rPr lang="en-US" dirty="0"/>
              <a:t> las </a:t>
            </a:r>
            <a:r>
              <a:rPr lang="en-US" dirty="0" err="1"/>
              <a:t>computadoras</a:t>
            </a:r>
            <a:r>
              <a:rPr lang="en-US" dirty="0"/>
              <a:t> </a:t>
            </a:r>
            <a:r>
              <a:rPr lang="en-US" dirty="0" err="1"/>
              <a:t>actuales</a:t>
            </a:r>
            <a:r>
              <a:rPr lang="en-US" dirty="0"/>
              <a:t> y </a:t>
            </a:r>
            <a:r>
              <a:rPr lang="en-US" dirty="0" err="1"/>
              <a:t>por</a:t>
            </a:r>
            <a:r>
              <a:rPr lang="en-US" dirty="0"/>
              <a:t> </a:t>
            </a:r>
            <a:r>
              <a:rPr lang="en-US" dirty="0" err="1"/>
              <a:t>haberse</a:t>
            </a:r>
            <a:r>
              <a:rPr lang="en-US" dirty="0"/>
              <a:t> </a:t>
            </a:r>
            <a:r>
              <a:rPr lang="en-US" dirty="0" err="1"/>
              <a:t>suicidado</a:t>
            </a:r>
            <a:r>
              <a:rPr lang="en-US" dirty="0"/>
              <a:t> </a:t>
            </a:r>
            <a:r>
              <a:rPr lang="en-US" dirty="0" err="1"/>
              <a:t>comiendo</a:t>
            </a:r>
            <a:r>
              <a:rPr lang="en-US" dirty="0"/>
              <a:t> </a:t>
            </a:r>
            <a:r>
              <a:rPr lang="en-US" dirty="0" err="1"/>
              <a:t>una</a:t>
            </a:r>
            <a:r>
              <a:rPr lang="en-US" dirty="0"/>
              <a:t> manzana </a:t>
            </a:r>
            <a:r>
              <a:rPr lang="en-US" dirty="0" err="1"/>
              <a:t>envenenada</a:t>
            </a:r>
            <a:r>
              <a:rPr lang="en-US" dirty="0"/>
              <a:t> </a:t>
            </a:r>
            <a:r>
              <a:rPr lang="en-US" dirty="0" err="1"/>
              <a:t>durante</a:t>
            </a:r>
            <a:r>
              <a:rPr lang="en-US" dirty="0"/>
              <a:t> </a:t>
            </a:r>
            <a:r>
              <a:rPr lang="en-US" dirty="0" err="1"/>
              <a:t>una</a:t>
            </a:r>
            <a:r>
              <a:rPr lang="en-US" dirty="0"/>
              <a:t> crisis </a:t>
            </a:r>
            <a:r>
              <a:rPr lang="en-US" dirty="0" err="1"/>
              <a:t>depresiva</a:t>
            </a:r>
            <a:r>
              <a:rPr lang="en-US" dirty="0"/>
              <a:t> </a:t>
            </a:r>
            <a:r>
              <a:rPr lang="en-US" dirty="0" err="1"/>
              <a:t>causada</a:t>
            </a:r>
            <a:r>
              <a:rPr lang="en-US" dirty="0"/>
              <a:t> </a:t>
            </a:r>
            <a:r>
              <a:rPr lang="en-US" dirty="0" err="1"/>
              <a:t>por</a:t>
            </a:r>
            <a:r>
              <a:rPr lang="en-US" dirty="0"/>
              <a:t> </a:t>
            </a:r>
            <a:r>
              <a:rPr lang="en-US" dirty="0" err="1"/>
              <a:t>castracion</a:t>
            </a:r>
            <a:r>
              <a:rPr lang="en-US" dirty="0"/>
              <a:t> </a:t>
            </a:r>
            <a:r>
              <a:rPr lang="en-US" dirty="0" err="1"/>
              <a:t>quimica</a:t>
            </a:r>
            <a:r>
              <a:rPr lang="en-US" dirty="0"/>
              <a:t> </a:t>
            </a:r>
            <a:r>
              <a:rPr lang="en-US" dirty="0" err="1"/>
              <a:t>forzada</a:t>
            </a:r>
            <a:r>
              <a:rPr lang="en-US" dirty="0"/>
              <a:t>, </a:t>
            </a:r>
            <a:r>
              <a:rPr lang="en-US" dirty="0" err="1"/>
              <a:t>ya</a:t>
            </a:r>
            <a:r>
              <a:rPr lang="en-US" dirty="0"/>
              <a:t> que </a:t>
            </a:r>
            <a:r>
              <a:rPr lang="en-US" dirty="0" err="1"/>
              <a:t>en</a:t>
            </a:r>
            <a:r>
              <a:rPr lang="en-US" dirty="0"/>
              <a:t> ese </a:t>
            </a:r>
            <a:r>
              <a:rPr lang="en-US" dirty="0" err="1"/>
              <a:t>entonces</a:t>
            </a:r>
            <a:r>
              <a:rPr lang="en-US" dirty="0"/>
              <a:t> ser homosexual era illegal. </a:t>
            </a:r>
            <a:r>
              <a:rPr lang="en-US" dirty="0" err="1"/>
              <a:t>Asi</a:t>
            </a:r>
            <a:r>
              <a:rPr lang="en-US" dirty="0"/>
              <a:t> </a:t>
            </a:r>
            <a:r>
              <a:rPr lang="en-US" dirty="0" err="1"/>
              <a:t>fue</a:t>
            </a:r>
            <a:r>
              <a:rPr lang="en-US" dirty="0"/>
              <a:t> </a:t>
            </a:r>
            <a:r>
              <a:rPr lang="en-US" dirty="0" err="1"/>
              <a:t>como</a:t>
            </a:r>
            <a:r>
              <a:rPr lang="en-US" dirty="0"/>
              <a:t> </a:t>
            </a:r>
            <a:r>
              <a:rPr lang="en-US" dirty="0" err="1"/>
              <a:t>perdimos</a:t>
            </a:r>
            <a:r>
              <a:rPr lang="en-US" dirty="0"/>
              <a:t> </a:t>
            </a:r>
            <a:r>
              <a:rPr lang="en-US" dirty="0" err="1"/>
              <a:t>una</a:t>
            </a:r>
            <a:r>
              <a:rPr lang="en-US" dirty="0"/>
              <a:t> de las </a:t>
            </a:r>
            <a:r>
              <a:rPr lang="en-US" dirty="0" err="1"/>
              <a:t>mentes</a:t>
            </a:r>
            <a:r>
              <a:rPr lang="en-US" dirty="0"/>
              <a:t> mas </a:t>
            </a:r>
            <a:r>
              <a:rPr lang="en-US" dirty="0" err="1"/>
              <a:t>grande</a:t>
            </a:r>
            <a:r>
              <a:rPr lang="en-US" dirty="0"/>
              <a:t> </a:t>
            </a:r>
            <a:r>
              <a:rPr lang="en-US" dirty="0" err="1"/>
              <a:t>en</a:t>
            </a:r>
            <a:r>
              <a:rPr lang="en-US" dirty="0"/>
              <a:t> la </a:t>
            </a:r>
            <a:r>
              <a:rPr lang="en-US" dirty="0" err="1"/>
              <a:t>historia</a:t>
            </a:r>
            <a:r>
              <a:rPr lang="en-US" dirty="0"/>
              <a:t> de la </a:t>
            </a:r>
            <a:r>
              <a:rPr lang="en-US" dirty="0" err="1"/>
              <a:t>humanidad</a:t>
            </a:r>
            <a:r>
              <a:rPr lang="en-US" dirty="0"/>
              <a:t>.</a:t>
            </a:r>
          </a:p>
          <a:p>
            <a:r>
              <a:rPr lang="en-US" dirty="0"/>
              <a:t>El </a:t>
            </a:r>
            <a:r>
              <a:rPr lang="en-US" dirty="0" err="1"/>
              <a:t>propuso</a:t>
            </a:r>
            <a:r>
              <a:rPr lang="en-US" dirty="0"/>
              <a:t> la </a:t>
            </a:r>
            <a:r>
              <a:rPr lang="en-US" dirty="0" err="1"/>
              <a:t>siguiente</a:t>
            </a:r>
            <a:r>
              <a:rPr lang="en-US" dirty="0"/>
              <a:t> </a:t>
            </a:r>
            <a:r>
              <a:rPr lang="en-US" dirty="0" err="1"/>
              <a:t>prueba</a:t>
            </a:r>
            <a:r>
              <a:rPr lang="en-US" dirty="0"/>
              <a:t> para determiner </a:t>
            </a:r>
            <a:r>
              <a:rPr lang="en-US" dirty="0" err="1"/>
              <a:t>si</a:t>
            </a:r>
            <a:r>
              <a:rPr lang="en-US" dirty="0"/>
              <a:t> </a:t>
            </a:r>
            <a:r>
              <a:rPr lang="en-US" dirty="0" err="1"/>
              <a:t>una</a:t>
            </a:r>
            <a:r>
              <a:rPr lang="en-US" dirty="0"/>
              <a:t> </a:t>
            </a:r>
            <a:r>
              <a:rPr lang="en-US" dirty="0" err="1"/>
              <a:t>maquina</a:t>
            </a:r>
            <a:r>
              <a:rPr lang="en-US" dirty="0"/>
              <a:t> es </a:t>
            </a:r>
            <a:r>
              <a:rPr lang="en-US" dirty="0" err="1"/>
              <a:t>inteligente</a:t>
            </a:r>
            <a:r>
              <a:rPr lang="en-US" dirty="0"/>
              <a:t>: La </a:t>
            </a:r>
            <a:r>
              <a:rPr lang="en-US" dirty="0" err="1"/>
              <a:t>prueba</a:t>
            </a:r>
            <a:r>
              <a:rPr lang="en-US" dirty="0"/>
              <a:t> </a:t>
            </a:r>
            <a:r>
              <a:rPr lang="en-US" dirty="0" err="1"/>
              <a:t>consiste</a:t>
            </a:r>
            <a:r>
              <a:rPr lang="en-US" dirty="0"/>
              <a:t> </a:t>
            </a:r>
            <a:r>
              <a:rPr lang="en-US" dirty="0" err="1"/>
              <a:t>en</a:t>
            </a:r>
            <a:r>
              <a:rPr lang="en-US" dirty="0"/>
              <a:t> </a:t>
            </a:r>
            <a:r>
              <a:rPr lang="en-US" dirty="0" err="1"/>
              <a:t>una</a:t>
            </a:r>
            <a:r>
              <a:rPr lang="en-US" dirty="0"/>
              <a:t> </a:t>
            </a:r>
            <a:r>
              <a:rPr lang="en-US" dirty="0" err="1"/>
              <a:t>maquina</a:t>
            </a:r>
            <a:r>
              <a:rPr lang="en-US" dirty="0"/>
              <a:t> A, </a:t>
            </a:r>
            <a:r>
              <a:rPr lang="en-US" dirty="0" err="1"/>
              <a:t>una</a:t>
            </a:r>
            <a:r>
              <a:rPr lang="en-US" dirty="0"/>
              <a:t> persona B y </a:t>
            </a:r>
            <a:r>
              <a:rPr lang="en-US" dirty="0" err="1"/>
              <a:t>el</a:t>
            </a:r>
            <a:r>
              <a:rPr lang="en-US" dirty="0"/>
              <a:t> interlocutor C. El </a:t>
            </a:r>
            <a:r>
              <a:rPr lang="en-US" dirty="0" err="1"/>
              <a:t>objetivo</a:t>
            </a:r>
            <a:r>
              <a:rPr lang="en-US" dirty="0"/>
              <a:t>, es que C realize </a:t>
            </a:r>
            <a:r>
              <a:rPr lang="en-US" dirty="0" err="1"/>
              <a:t>preguntas</a:t>
            </a:r>
            <a:r>
              <a:rPr lang="en-US" dirty="0"/>
              <a:t> para determiner </a:t>
            </a:r>
            <a:r>
              <a:rPr lang="en-US" dirty="0" err="1"/>
              <a:t>cual</a:t>
            </a:r>
            <a:r>
              <a:rPr lang="en-US" dirty="0"/>
              <a:t> de A y B es </a:t>
            </a:r>
            <a:r>
              <a:rPr lang="en-US" dirty="0" err="1"/>
              <a:t>una</a:t>
            </a:r>
            <a:r>
              <a:rPr lang="en-US" dirty="0"/>
              <a:t> </a:t>
            </a:r>
            <a:r>
              <a:rPr lang="en-US" dirty="0" err="1"/>
              <a:t>maquina</a:t>
            </a:r>
            <a:r>
              <a:rPr lang="en-US" dirty="0"/>
              <a:t> o un ser </a:t>
            </a:r>
            <a:r>
              <a:rPr lang="en-US" dirty="0" err="1"/>
              <a:t>humano</a:t>
            </a:r>
            <a:r>
              <a:rPr lang="en-US" dirty="0"/>
              <a:t>. </a:t>
            </a:r>
            <a:r>
              <a:rPr lang="en-US" dirty="0" err="1"/>
              <a:t>Obviamente</a:t>
            </a:r>
            <a:r>
              <a:rPr lang="en-US" dirty="0"/>
              <a:t> la </a:t>
            </a:r>
            <a:r>
              <a:rPr lang="en-US" dirty="0" err="1"/>
              <a:t>computadora</a:t>
            </a:r>
            <a:r>
              <a:rPr lang="en-US" dirty="0"/>
              <a:t> </a:t>
            </a:r>
            <a:r>
              <a:rPr lang="en-US" dirty="0" err="1"/>
              <a:t>seria</a:t>
            </a:r>
            <a:r>
              <a:rPr lang="en-US" dirty="0"/>
              <a:t> </a:t>
            </a:r>
            <a:r>
              <a:rPr lang="en-US" dirty="0" err="1"/>
              <a:t>inteligente</a:t>
            </a:r>
            <a:r>
              <a:rPr lang="en-US" dirty="0"/>
              <a:t> </a:t>
            </a:r>
            <a:r>
              <a:rPr lang="en-US" dirty="0" err="1"/>
              <a:t>si</a:t>
            </a:r>
            <a:r>
              <a:rPr lang="en-US" dirty="0"/>
              <a:t> </a:t>
            </a:r>
            <a:r>
              <a:rPr lang="en-US" dirty="0" err="1"/>
              <a:t>logra</a:t>
            </a:r>
            <a:r>
              <a:rPr lang="en-US" dirty="0"/>
              <a:t> </a:t>
            </a:r>
            <a:r>
              <a:rPr lang="en-US" dirty="0" err="1"/>
              <a:t>enga</a:t>
            </a:r>
            <a:r>
              <a:rPr lang="es-MX" dirty="0" err="1"/>
              <a:t>ñar</a:t>
            </a:r>
            <a:r>
              <a:rPr lang="es-MX" dirty="0"/>
              <a:t> a C. Esta prueba permite realizar un ejercicio filosófico crucial y fomenta el debate intelectual, sin embargo, es un tema que se discute mejor en otras circunstancias.</a:t>
            </a:r>
          </a:p>
          <a:p>
            <a:r>
              <a:rPr lang="en-US" dirty="0"/>
              <a:t>La </a:t>
            </a:r>
            <a:r>
              <a:rPr lang="en-US" dirty="0" err="1"/>
              <a:t>capacidad</a:t>
            </a:r>
            <a:r>
              <a:rPr lang="en-US" dirty="0"/>
              <a:t> de </a:t>
            </a:r>
            <a:r>
              <a:rPr lang="en-US" dirty="0" err="1"/>
              <a:t>una</a:t>
            </a:r>
            <a:r>
              <a:rPr lang="en-US" dirty="0"/>
              <a:t> </a:t>
            </a:r>
            <a:r>
              <a:rPr lang="en-US" dirty="0" err="1"/>
              <a:t>maquina</a:t>
            </a:r>
            <a:r>
              <a:rPr lang="en-US" dirty="0"/>
              <a:t> para ser </a:t>
            </a:r>
            <a:r>
              <a:rPr lang="en-US" dirty="0" err="1"/>
              <a:t>inteligente</a:t>
            </a:r>
            <a:r>
              <a:rPr lang="en-US" dirty="0"/>
              <a:t>, lo mas similar a un ser </a:t>
            </a:r>
            <a:r>
              <a:rPr lang="en-US" dirty="0" err="1"/>
              <a:t>humano</a:t>
            </a:r>
            <a:r>
              <a:rPr lang="en-US" dirty="0"/>
              <a:t>, se le </a:t>
            </a:r>
            <a:r>
              <a:rPr lang="en-US" dirty="0" err="1"/>
              <a:t>conoce</a:t>
            </a:r>
            <a:r>
              <a:rPr lang="en-US" dirty="0"/>
              <a:t> </a:t>
            </a:r>
            <a:r>
              <a:rPr lang="en-US" dirty="0" err="1"/>
              <a:t>como</a:t>
            </a:r>
            <a:r>
              <a:rPr lang="en-US" dirty="0"/>
              <a:t> </a:t>
            </a:r>
            <a:r>
              <a:rPr lang="en-US" dirty="0" err="1"/>
              <a:t>Inteligencia</a:t>
            </a:r>
            <a:r>
              <a:rPr lang="en-US" dirty="0"/>
              <a:t> Artificial General, </a:t>
            </a:r>
            <a:r>
              <a:rPr lang="en-US" dirty="0" err="1"/>
              <a:t>actualmente</a:t>
            </a:r>
            <a:r>
              <a:rPr lang="en-US" dirty="0"/>
              <a:t> </a:t>
            </a:r>
            <a:r>
              <a:rPr lang="en-US" dirty="0" err="1"/>
              <a:t>este</a:t>
            </a:r>
            <a:r>
              <a:rPr lang="en-US" dirty="0"/>
              <a:t> </a:t>
            </a:r>
            <a:r>
              <a:rPr lang="en-US" dirty="0" err="1"/>
              <a:t>objetivo</a:t>
            </a:r>
            <a:r>
              <a:rPr lang="en-US" dirty="0"/>
              <a:t> se </a:t>
            </a:r>
            <a:r>
              <a:rPr lang="en-US" dirty="0" err="1"/>
              <a:t>considera</a:t>
            </a:r>
            <a:r>
              <a:rPr lang="en-US" dirty="0"/>
              <a:t> </a:t>
            </a:r>
            <a:r>
              <a:rPr lang="en-US" dirty="0" err="1"/>
              <a:t>sumamente</a:t>
            </a:r>
            <a:r>
              <a:rPr lang="en-US" dirty="0"/>
              <a:t> </a:t>
            </a:r>
            <a:r>
              <a:rPr lang="en-US" dirty="0" err="1"/>
              <a:t>lejano</a:t>
            </a:r>
            <a:r>
              <a:rPr lang="en-US" dirty="0"/>
              <a:t>.</a:t>
            </a:r>
            <a:endParaRPr lang="es-MX" dirty="0"/>
          </a:p>
        </p:txBody>
      </p:sp>
      <p:sp>
        <p:nvSpPr>
          <p:cNvPr id="4" name="Slide Number Placeholder 3"/>
          <p:cNvSpPr>
            <a:spLocks noGrp="1"/>
          </p:cNvSpPr>
          <p:nvPr>
            <p:ph type="sldNum" sz="quarter" idx="5"/>
          </p:nvPr>
        </p:nvSpPr>
        <p:spPr/>
        <p:txBody>
          <a:bodyPr/>
          <a:lstStyle/>
          <a:p>
            <a:fld id="{2A3799F3-689A-43E8-A1C6-862A7794EDCB}" type="slidenum">
              <a:rPr lang="en-US" smtClean="0"/>
              <a:t>9</a:t>
            </a:fld>
            <a:endParaRPr lang="en-US"/>
          </a:p>
        </p:txBody>
      </p:sp>
    </p:spTree>
    <p:extLst>
      <p:ext uri="{BB962C8B-B14F-4D97-AF65-F5344CB8AC3E}">
        <p14:creationId xmlns:p14="http://schemas.microsoft.com/office/powerpoint/2010/main" val="28206355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A5C89-BC3D-86A8-D07F-F0CB7CA000D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94C6B8F-0A53-7947-86AE-D703E4190B3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12E5016-4BFD-4543-9666-BF7AC63BF22B}"/>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5" name="Footer Placeholder 4">
            <a:extLst>
              <a:ext uri="{FF2B5EF4-FFF2-40B4-BE49-F238E27FC236}">
                <a16:creationId xmlns:a16="http://schemas.microsoft.com/office/drawing/2014/main" id="{B653E861-5EFF-B88C-F061-32EFF748C1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6717A-09E8-82F2-9955-37F15B1347DA}"/>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2526236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DAE15-81DF-28B6-4F13-A6052E9181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207033D-8C67-34E9-D20E-A552CFCE001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19BE0F-8DFB-B67E-A6EA-86935021A42E}"/>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5" name="Footer Placeholder 4">
            <a:extLst>
              <a:ext uri="{FF2B5EF4-FFF2-40B4-BE49-F238E27FC236}">
                <a16:creationId xmlns:a16="http://schemas.microsoft.com/office/drawing/2014/main" id="{26176DF3-9007-F5B3-1A0D-A1BEC4463F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842FC6-1884-0D8B-6153-39A74E5808B0}"/>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2143438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D3CF73A-17D5-CE66-AE30-38AEA61DF31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852A3A-34B7-576F-AF20-811F5677F4C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5CBDC9-1897-90B1-0C54-D10D44C505E1}"/>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5" name="Footer Placeholder 4">
            <a:extLst>
              <a:ext uri="{FF2B5EF4-FFF2-40B4-BE49-F238E27FC236}">
                <a16:creationId xmlns:a16="http://schemas.microsoft.com/office/drawing/2014/main" id="{0480FA61-5F8E-D984-10BA-C1F48FFC1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EE02F8-AA12-3C18-DB10-E5CEC178D9E0}"/>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12106171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5F4A59-0E1C-D018-FCC1-E946D230D7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29E0582-AEEF-D438-53D5-784A5702606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A7A0EB1-4E97-8572-76F1-F3B4C8530F07}"/>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5" name="Footer Placeholder 4">
            <a:extLst>
              <a:ext uri="{FF2B5EF4-FFF2-40B4-BE49-F238E27FC236}">
                <a16:creationId xmlns:a16="http://schemas.microsoft.com/office/drawing/2014/main" id="{771699B1-5D70-C586-6F21-53766E82F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156D8A-2C49-0E9B-5C65-F359ECD98C6F}"/>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32284458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C7DE69-8733-DCA3-4D29-AD3C10D89E2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74C2E0F-E253-722E-86F8-01F0C944A6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9B9BBDA-C93F-973B-96E5-D79D99407D48}"/>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5" name="Footer Placeholder 4">
            <a:extLst>
              <a:ext uri="{FF2B5EF4-FFF2-40B4-BE49-F238E27FC236}">
                <a16:creationId xmlns:a16="http://schemas.microsoft.com/office/drawing/2014/main" id="{91A10CAF-B35D-6CE4-0127-6209C82935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B22131-2213-EBD6-CD49-21979E068A06}"/>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402566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E9021-F59C-6AD9-FB1A-09CD220CE1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3ED8573-F3FC-056E-FE0D-112C76D3086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387BBCF-7CF8-9C9D-2188-3FFF87442FB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3617EF-1BA8-035A-4BCE-F2A394B58EAE}"/>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6" name="Footer Placeholder 5">
            <a:extLst>
              <a:ext uri="{FF2B5EF4-FFF2-40B4-BE49-F238E27FC236}">
                <a16:creationId xmlns:a16="http://schemas.microsoft.com/office/drawing/2014/main" id="{64E8D5D2-FA9F-BFD4-2211-4C3B119434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46ADED-7A41-8121-0369-F97E37543107}"/>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310377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7F62-9D34-0FFA-5E73-D6BBFCB6C4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14C9092-23FE-59DB-CDFA-DE63DCB817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42634E2-EC0A-4A6F-343D-2D3C391E5E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A267DF0-1EF6-47E9-6AC5-3179D2014A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1E32D85-86CE-FD74-1DCA-B64B1D6940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30AE560-4555-1A05-2121-67E6FDF8581E}"/>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8" name="Footer Placeholder 7">
            <a:extLst>
              <a:ext uri="{FF2B5EF4-FFF2-40B4-BE49-F238E27FC236}">
                <a16:creationId xmlns:a16="http://schemas.microsoft.com/office/drawing/2014/main" id="{2215BF04-E61C-9DBC-9745-B6EE1F6B9C1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6CF0712-2CA0-316F-88C8-DAF6B987FEFD}"/>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25620649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1FA6E6-7721-A963-C365-5A1F3B7F632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3359C5C-69E7-932D-C854-4F488BD5EAD9}"/>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4" name="Footer Placeholder 3">
            <a:extLst>
              <a:ext uri="{FF2B5EF4-FFF2-40B4-BE49-F238E27FC236}">
                <a16:creationId xmlns:a16="http://schemas.microsoft.com/office/drawing/2014/main" id="{2659A7E5-0190-5E32-7740-F913CEF495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4AAAA2F-3202-62D2-9902-794EA54D7B34}"/>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2382843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0B70F9-AF02-2693-A9F7-B382AFBDE8AD}"/>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3" name="Footer Placeholder 2">
            <a:extLst>
              <a:ext uri="{FF2B5EF4-FFF2-40B4-BE49-F238E27FC236}">
                <a16:creationId xmlns:a16="http://schemas.microsoft.com/office/drawing/2014/main" id="{9626643C-10F5-202A-2620-9EA7B6B37C1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B3D4D98-6196-66A9-2742-010E63389265}"/>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33605208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5EB31-C6DE-0B61-4D45-87AC3D1486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591565-92CB-F86A-EBB2-E376A22702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91FA5C9-9796-6305-D67F-46A2EEBCE5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7929E2-A392-5A02-D440-70CB0EE4B381}"/>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6" name="Footer Placeholder 5">
            <a:extLst>
              <a:ext uri="{FF2B5EF4-FFF2-40B4-BE49-F238E27FC236}">
                <a16:creationId xmlns:a16="http://schemas.microsoft.com/office/drawing/2014/main" id="{3597FD96-9B90-908A-EB59-5E03AD8590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F598F-371B-2B53-A4CF-0CF92539B089}"/>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41073153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BB76DF-4FC5-044D-C604-EAE7B3AD00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DA4003-9D5B-02DE-E962-7435C9AF13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457008-1371-19DF-FC75-E95F1C367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221006-52FA-1150-0DE6-C8AA191DD6AA}"/>
              </a:ext>
            </a:extLst>
          </p:cNvPr>
          <p:cNvSpPr>
            <a:spLocks noGrp="1"/>
          </p:cNvSpPr>
          <p:nvPr>
            <p:ph type="dt" sz="half" idx="10"/>
          </p:nvPr>
        </p:nvSpPr>
        <p:spPr/>
        <p:txBody>
          <a:bodyPr/>
          <a:lstStyle/>
          <a:p>
            <a:fld id="{2D01ACFD-B778-4C2C-A818-CD18F60728E6}" type="datetimeFigureOut">
              <a:rPr lang="en-US" smtClean="0"/>
              <a:t>5/15/2022</a:t>
            </a:fld>
            <a:endParaRPr lang="en-US"/>
          </a:p>
        </p:txBody>
      </p:sp>
      <p:sp>
        <p:nvSpPr>
          <p:cNvPr id="6" name="Footer Placeholder 5">
            <a:extLst>
              <a:ext uri="{FF2B5EF4-FFF2-40B4-BE49-F238E27FC236}">
                <a16:creationId xmlns:a16="http://schemas.microsoft.com/office/drawing/2014/main" id="{5D3BB2B0-B452-F5F8-068F-47F0F9B52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6E585D-C723-2824-3F2A-0B48773C2857}"/>
              </a:ext>
            </a:extLst>
          </p:cNvPr>
          <p:cNvSpPr>
            <a:spLocks noGrp="1"/>
          </p:cNvSpPr>
          <p:nvPr>
            <p:ph type="sldNum" sz="quarter" idx="12"/>
          </p:nvPr>
        </p:nvSpPr>
        <p:spPr/>
        <p:txBody>
          <a:bodyPr/>
          <a:lstStyle/>
          <a:p>
            <a:fld id="{1155E958-A2FF-4BAD-82F0-095F76866B33}" type="slidenum">
              <a:rPr lang="en-US" smtClean="0"/>
              <a:t>‹#›</a:t>
            </a:fld>
            <a:endParaRPr lang="en-US"/>
          </a:p>
        </p:txBody>
      </p:sp>
    </p:spTree>
    <p:extLst>
      <p:ext uri="{BB962C8B-B14F-4D97-AF65-F5344CB8AC3E}">
        <p14:creationId xmlns:p14="http://schemas.microsoft.com/office/powerpoint/2010/main" val="4146823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46C0F91-1F49-A752-444E-19541177A7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EDC2280-7527-EA87-BCFD-CD8697D375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1AE5A7-170D-15FE-02C3-D17689A6BD6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1ACFD-B778-4C2C-A818-CD18F60728E6}" type="datetimeFigureOut">
              <a:rPr lang="en-US" smtClean="0"/>
              <a:t>5/15/2022</a:t>
            </a:fld>
            <a:endParaRPr lang="en-US"/>
          </a:p>
        </p:txBody>
      </p:sp>
      <p:sp>
        <p:nvSpPr>
          <p:cNvPr id="5" name="Footer Placeholder 4">
            <a:extLst>
              <a:ext uri="{FF2B5EF4-FFF2-40B4-BE49-F238E27FC236}">
                <a16:creationId xmlns:a16="http://schemas.microsoft.com/office/drawing/2014/main" id="{8CFF5948-26F9-8641-CFD1-2DC5FFC8C86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041D3D3-DB02-9C08-D5E8-0AAF5452A7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155E958-A2FF-4BAD-82F0-095F76866B33}" type="slidenum">
              <a:rPr lang="en-US" smtClean="0"/>
              <a:t>‹#›</a:t>
            </a:fld>
            <a:endParaRPr lang="en-US"/>
          </a:p>
        </p:txBody>
      </p:sp>
    </p:spTree>
    <p:extLst>
      <p:ext uri="{BB962C8B-B14F-4D97-AF65-F5344CB8AC3E}">
        <p14:creationId xmlns:p14="http://schemas.microsoft.com/office/powerpoint/2010/main" val="1144440835"/>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4.jpeg"/><Relationship Id="rId7" Type="http://schemas.openxmlformats.org/officeDocument/2006/relationships/diagramColors" Target="../diagrams/colors2.xml"/><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4.xml"/><Relationship Id="rId4" Type="http://schemas.openxmlformats.org/officeDocument/2006/relationships/image" Target="../media/image26.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3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AC0770-AF40-512A-42C1-24DE49BD1B6E}"/>
              </a:ext>
            </a:extLst>
          </p:cNvPr>
          <p:cNvSpPr>
            <a:spLocks noGrp="1"/>
          </p:cNvSpPr>
          <p:nvPr>
            <p:ph type="ctrTitle"/>
          </p:nvPr>
        </p:nvSpPr>
        <p:spPr/>
        <p:txBody>
          <a:bodyPr>
            <a:normAutofit fontScale="90000"/>
          </a:bodyPr>
          <a:lstStyle/>
          <a:p>
            <a:r>
              <a:rPr lang="en-US" dirty="0" err="1"/>
              <a:t>Inteligencia</a:t>
            </a:r>
            <a:r>
              <a:rPr lang="en-US" dirty="0"/>
              <a:t> Artificial e </a:t>
            </a:r>
            <a:r>
              <a:rPr lang="en-US" dirty="0" err="1"/>
              <a:t>Innovaci</a:t>
            </a:r>
            <a:r>
              <a:rPr lang="es-MX" dirty="0" err="1"/>
              <a:t>ón</a:t>
            </a:r>
            <a:r>
              <a:rPr lang="es-MX" dirty="0"/>
              <a:t> Científica: Un caso veracruzano</a:t>
            </a:r>
            <a:endParaRPr lang="en-US" dirty="0"/>
          </a:p>
        </p:txBody>
      </p:sp>
      <p:sp>
        <p:nvSpPr>
          <p:cNvPr id="3" name="Subtitle 2">
            <a:extLst>
              <a:ext uri="{FF2B5EF4-FFF2-40B4-BE49-F238E27FC236}">
                <a16:creationId xmlns:a16="http://schemas.microsoft.com/office/drawing/2014/main" id="{956F8E79-B891-0BEA-95DC-B96731AAD7F0}"/>
              </a:ext>
            </a:extLst>
          </p:cNvPr>
          <p:cNvSpPr>
            <a:spLocks noGrp="1"/>
          </p:cNvSpPr>
          <p:nvPr>
            <p:ph type="subTitle" idx="1"/>
          </p:nvPr>
        </p:nvSpPr>
        <p:spPr/>
        <p:txBody>
          <a:bodyPr/>
          <a:lstStyle/>
          <a:p>
            <a:r>
              <a:rPr lang="es-MX" dirty="0"/>
              <a:t>M.I.I Marco Julio del Moral Argumedo</a:t>
            </a:r>
          </a:p>
          <a:p>
            <a:r>
              <a:rPr lang="es-MX" dirty="0"/>
              <a:t>Tecnológico Nacional de México</a:t>
            </a:r>
          </a:p>
          <a:p>
            <a:r>
              <a:rPr lang="es-MX" dirty="0"/>
              <a:t>Campus Orizaba</a:t>
            </a:r>
            <a:endParaRPr lang="en-US" dirty="0"/>
          </a:p>
        </p:txBody>
      </p:sp>
    </p:spTree>
    <p:extLst>
      <p:ext uri="{BB962C8B-B14F-4D97-AF65-F5344CB8AC3E}">
        <p14:creationId xmlns:p14="http://schemas.microsoft.com/office/powerpoint/2010/main" val="35006472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0B3135-B2F4-D23B-79F7-F084781956AF}"/>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E3AAC7D2-8163-629A-E166-CA8D8A16FE2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 y="0"/>
            <a:ext cx="12192001" cy="6858000"/>
          </a:xfrm>
        </p:spPr>
      </p:pic>
    </p:spTree>
    <p:extLst>
      <p:ext uri="{BB962C8B-B14F-4D97-AF65-F5344CB8AC3E}">
        <p14:creationId xmlns:p14="http://schemas.microsoft.com/office/powerpoint/2010/main" val="2944700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C31AE-BE1E-4860-0872-2E640714DEDD}"/>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C8C8C3C-0E69-82B7-4963-9DFE06C65DE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 y="0"/>
            <a:ext cx="12192001" cy="6858000"/>
          </a:xfrm>
        </p:spPr>
      </p:pic>
    </p:spTree>
    <p:extLst>
      <p:ext uri="{BB962C8B-B14F-4D97-AF65-F5344CB8AC3E}">
        <p14:creationId xmlns:p14="http://schemas.microsoft.com/office/powerpoint/2010/main" val="42397261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FA1E85-40C2-BC4B-E361-85C91AA181C4}"/>
              </a:ext>
            </a:extLst>
          </p:cNvPr>
          <p:cNvSpPr>
            <a:spLocks noGrp="1"/>
          </p:cNvSpPr>
          <p:nvPr>
            <p:ph type="title"/>
          </p:nvPr>
        </p:nvSpPr>
        <p:spPr/>
        <p:txBody>
          <a:bodyPr/>
          <a:lstStyle/>
          <a:p>
            <a:r>
              <a:rPr lang="es-MX" dirty="0"/>
              <a:t>¿Qué es un doctorado</a:t>
            </a:r>
            <a:r>
              <a:rPr lang="en-US" dirty="0"/>
              <a:t>?</a:t>
            </a:r>
          </a:p>
        </p:txBody>
      </p:sp>
      <p:pic>
        <p:nvPicPr>
          <p:cNvPr id="2050" name="Picture 2">
            <a:extLst>
              <a:ext uri="{FF2B5EF4-FFF2-40B4-BE49-F238E27FC236}">
                <a16:creationId xmlns:a16="http://schemas.microsoft.com/office/drawing/2014/main" id="{0AB05BD3-4721-8C39-42B8-FFD3521F8AA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59455" y="1941181"/>
            <a:ext cx="58017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2859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9895D-B828-3161-B36F-2BAD02D2789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C221983-C3F0-8058-95E9-7D12B3D1D781}"/>
              </a:ext>
            </a:extLst>
          </p:cNvPr>
          <p:cNvSpPr>
            <a:spLocks noGrp="1"/>
          </p:cNvSpPr>
          <p:nvPr>
            <p:ph idx="1"/>
          </p:nvPr>
        </p:nvSpPr>
        <p:spPr/>
        <p:txBody>
          <a:bodyPr/>
          <a:lstStyle/>
          <a:p>
            <a:endParaRPr lang="en-US"/>
          </a:p>
        </p:txBody>
      </p:sp>
      <p:pic>
        <p:nvPicPr>
          <p:cNvPr id="3074" name="Picture 2">
            <a:extLst>
              <a:ext uri="{FF2B5EF4-FFF2-40B4-BE49-F238E27FC236}">
                <a16:creationId xmlns:a16="http://schemas.microsoft.com/office/drawing/2014/main" id="{3E18F58C-E63F-6436-D50B-35863F5BED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73589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31C27-513E-A7A0-57A3-0E1D3C3EFCB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078385A-2DB1-A73E-6019-D1A68262B306}"/>
              </a:ext>
            </a:extLst>
          </p:cNvPr>
          <p:cNvSpPr>
            <a:spLocks noGrp="1"/>
          </p:cNvSpPr>
          <p:nvPr>
            <p:ph idx="1"/>
          </p:nvPr>
        </p:nvSpPr>
        <p:spPr/>
        <p:txBody>
          <a:bodyPr/>
          <a:lstStyle/>
          <a:p>
            <a:endParaRPr lang="en-US"/>
          </a:p>
        </p:txBody>
      </p:sp>
      <p:pic>
        <p:nvPicPr>
          <p:cNvPr id="4098" name="Picture 2">
            <a:extLst>
              <a:ext uri="{FF2B5EF4-FFF2-40B4-BE49-F238E27FC236}">
                <a16:creationId xmlns:a16="http://schemas.microsoft.com/office/drawing/2014/main" id="{D32C52F0-3599-0C79-16C0-009D76492F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27792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9051AF-9584-0344-6CE0-E8374CA0343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18B4F04-E978-E3C5-6BDB-7E3F1162669F}"/>
              </a:ext>
            </a:extLst>
          </p:cNvPr>
          <p:cNvSpPr>
            <a:spLocks noGrp="1"/>
          </p:cNvSpPr>
          <p:nvPr>
            <p:ph idx="1"/>
          </p:nvPr>
        </p:nvSpPr>
        <p:spPr/>
        <p:txBody>
          <a:bodyPr/>
          <a:lstStyle/>
          <a:p>
            <a:endParaRPr lang="en-US"/>
          </a:p>
        </p:txBody>
      </p:sp>
      <p:pic>
        <p:nvPicPr>
          <p:cNvPr id="5122" name="Picture 2">
            <a:extLst>
              <a:ext uri="{FF2B5EF4-FFF2-40B4-BE49-F238E27FC236}">
                <a16:creationId xmlns:a16="http://schemas.microsoft.com/office/drawing/2014/main" id="{A1CADADA-BB14-DF79-06F3-4F5CDD97E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29639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EDB29-63DB-9AF8-593A-3AA7FB7DE1A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7B2B0BB-B309-AE35-AD5E-6B843F2EEB6C}"/>
              </a:ext>
            </a:extLst>
          </p:cNvPr>
          <p:cNvSpPr>
            <a:spLocks noGrp="1"/>
          </p:cNvSpPr>
          <p:nvPr>
            <p:ph idx="1"/>
          </p:nvPr>
        </p:nvSpPr>
        <p:spPr/>
        <p:txBody>
          <a:bodyPr/>
          <a:lstStyle/>
          <a:p>
            <a:endParaRPr lang="en-US"/>
          </a:p>
        </p:txBody>
      </p:sp>
      <p:pic>
        <p:nvPicPr>
          <p:cNvPr id="6146" name="Picture 2">
            <a:extLst>
              <a:ext uri="{FF2B5EF4-FFF2-40B4-BE49-F238E27FC236}">
                <a16:creationId xmlns:a16="http://schemas.microsoft.com/office/drawing/2014/main" id="{D32DACCE-4592-E3AA-B8B1-D9F72F5BFA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41364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93F50-E618-9D3B-95BF-401F41DA520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B6A29DB-B618-5A07-F8C7-7E1CABCED497}"/>
              </a:ext>
            </a:extLst>
          </p:cNvPr>
          <p:cNvSpPr>
            <a:spLocks noGrp="1"/>
          </p:cNvSpPr>
          <p:nvPr>
            <p:ph idx="1"/>
          </p:nvPr>
        </p:nvSpPr>
        <p:spPr/>
        <p:txBody>
          <a:bodyPr/>
          <a:lstStyle/>
          <a:p>
            <a:endParaRPr lang="en-US"/>
          </a:p>
        </p:txBody>
      </p:sp>
      <p:pic>
        <p:nvPicPr>
          <p:cNvPr id="7170" name="Picture 2">
            <a:extLst>
              <a:ext uri="{FF2B5EF4-FFF2-40B4-BE49-F238E27FC236}">
                <a16:creationId xmlns:a16="http://schemas.microsoft.com/office/drawing/2014/main" id="{C973BC19-8EC0-904A-06D0-FD07AB166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A7A5D-D0DD-BE85-895A-B495E88D68D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B856B4C-4062-426F-3608-68301AD10E5E}"/>
              </a:ext>
            </a:extLst>
          </p:cNvPr>
          <p:cNvSpPr>
            <a:spLocks noGrp="1"/>
          </p:cNvSpPr>
          <p:nvPr>
            <p:ph idx="1"/>
          </p:nvPr>
        </p:nvSpPr>
        <p:spPr/>
        <p:txBody>
          <a:bodyPr/>
          <a:lstStyle/>
          <a:p>
            <a:endParaRPr lang="en-US"/>
          </a:p>
        </p:txBody>
      </p:sp>
      <p:pic>
        <p:nvPicPr>
          <p:cNvPr id="8194" name="Picture 2">
            <a:extLst>
              <a:ext uri="{FF2B5EF4-FFF2-40B4-BE49-F238E27FC236}">
                <a16:creationId xmlns:a16="http://schemas.microsoft.com/office/drawing/2014/main" id="{45F340EF-D7F0-BFA7-8F0A-4C3F7B1EF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3275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28BDC-37A0-8A5A-AD2D-E43FD667C2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DD8FFBD-F9B0-9044-A941-6221A6B50756}"/>
              </a:ext>
            </a:extLst>
          </p:cNvPr>
          <p:cNvSpPr>
            <a:spLocks noGrp="1"/>
          </p:cNvSpPr>
          <p:nvPr>
            <p:ph idx="1"/>
          </p:nvPr>
        </p:nvSpPr>
        <p:spPr/>
        <p:txBody>
          <a:bodyPr/>
          <a:lstStyle/>
          <a:p>
            <a:endParaRPr lang="en-US"/>
          </a:p>
        </p:txBody>
      </p:sp>
      <p:pic>
        <p:nvPicPr>
          <p:cNvPr id="9218" name="Picture 2">
            <a:extLst>
              <a:ext uri="{FF2B5EF4-FFF2-40B4-BE49-F238E27FC236}">
                <a16:creationId xmlns:a16="http://schemas.microsoft.com/office/drawing/2014/main" id="{9A65148D-83C7-98DC-B031-803EFA6A09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2014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D92EE-5AB7-283F-C978-86FDC0F628A4}"/>
              </a:ext>
            </a:extLst>
          </p:cNvPr>
          <p:cNvSpPr>
            <a:spLocks noGrp="1"/>
          </p:cNvSpPr>
          <p:nvPr>
            <p:ph type="title"/>
          </p:nvPr>
        </p:nvSpPr>
        <p:spPr/>
        <p:txBody>
          <a:bodyPr/>
          <a:lstStyle/>
          <a:p>
            <a:r>
              <a:rPr lang="en-US" dirty="0" err="1"/>
              <a:t>Introducci</a:t>
            </a:r>
            <a:r>
              <a:rPr lang="es-MX" dirty="0" err="1"/>
              <a:t>ón</a:t>
            </a:r>
            <a:endParaRPr lang="en-US" dirty="0"/>
          </a:p>
        </p:txBody>
      </p:sp>
      <p:pic>
        <p:nvPicPr>
          <p:cNvPr id="4" name="Content Placeholder 3">
            <a:extLst>
              <a:ext uri="{FF2B5EF4-FFF2-40B4-BE49-F238E27FC236}">
                <a16:creationId xmlns:a16="http://schemas.microsoft.com/office/drawing/2014/main" id="{DED4C614-5DD3-721C-AD3F-221F87136E9C}"/>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1797248" y="1825625"/>
            <a:ext cx="3263503" cy="4351338"/>
          </a:xfrm>
          <a:prstGeom prst="rect">
            <a:avLst/>
          </a:prstGeom>
        </p:spPr>
      </p:pic>
      <p:sp>
        <p:nvSpPr>
          <p:cNvPr id="5" name="Content Placeholder 4">
            <a:extLst>
              <a:ext uri="{FF2B5EF4-FFF2-40B4-BE49-F238E27FC236}">
                <a16:creationId xmlns:a16="http://schemas.microsoft.com/office/drawing/2014/main" id="{414348AE-9DE1-0735-B82F-37646B56B3D7}"/>
              </a:ext>
            </a:extLst>
          </p:cNvPr>
          <p:cNvSpPr>
            <a:spLocks noGrp="1"/>
          </p:cNvSpPr>
          <p:nvPr>
            <p:ph sz="half" idx="2"/>
          </p:nvPr>
        </p:nvSpPr>
        <p:spPr/>
        <p:txBody>
          <a:bodyPr/>
          <a:lstStyle/>
          <a:p>
            <a:endParaRPr lang="en-US" dirty="0"/>
          </a:p>
        </p:txBody>
      </p:sp>
      <p:sp>
        <p:nvSpPr>
          <p:cNvPr id="6" name="Rectangle: Rounded Corners 5">
            <a:extLst>
              <a:ext uri="{FF2B5EF4-FFF2-40B4-BE49-F238E27FC236}">
                <a16:creationId xmlns:a16="http://schemas.microsoft.com/office/drawing/2014/main" id="{55D05B8F-DC1F-736D-6783-1A752BB6B4DB}"/>
              </a:ext>
            </a:extLst>
          </p:cNvPr>
          <p:cNvSpPr/>
          <p:nvPr/>
        </p:nvSpPr>
        <p:spPr>
          <a:xfrm>
            <a:off x="6817807" y="2637692"/>
            <a:ext cx="4119824" cy="251208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“Hablar de conocimiento es hablar de conocedores”</a:t>
            </a:r>
          </a:p>
        </p:txBody>
      </p:sp>
    </p:spTree>
    <p:extLst>
      <p:ext uri="{BB962C8B-B14F-4D97-AF65-F5344CB8AC3E}">
        <p14:creationId xmlns:p14="http://schemas.microsoft.com/office/powerpoint/2010/main" val="20940432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A26D44-977E-E7C3-B3C4-B0F8762AEE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9C4FB5-79A4-C829-F006-29ED374FCCD3}"/>
              </a:ext>
            </a:extLst>
          </p:cNvPr>
          <p:cNvSpPr>
            <a:spLocks noGrp="1"/>
          </p:cNvSpPr>
          <p:nvPr>
            <p:ph idx="1"/>
          </p:nvPr>
        </p:nvSpPr>
        <p:spPr/>
        <p:txBody>
          <a:bodyPr/>
          <a:lstStyle/>
          <a:p>
            <a:endParaRPr lang="en-US"/>
          </a:p>
        </p:txBody>
      </p:sp>
      <p:pic>
        <p:nvPicPr>
          <p:cNvPr id="10242" name="Picture 2">
            <a:extLst>
              <a:ext uri="{FF2B5EF4-FFF2-40B4-BE49-F238E27FC236}">
                <a16:creationId xmlns:a16="http://schemas.microsoft.com/office/drawing/2014/main" id="{235CFCCF-0006-5B3D-46FE-B18F063046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429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05CEC-3E62-33A2-ADFA-41050633799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37F9374-9C89-4939-7D64-01813846C42D}"/>
              </a:ext>
            </a:extLst>
          </p:cNvPr>
          <p:cNvSpPr>
            <a:spLocks noGrp="1"/>
          </p:cNvSpPr>
          <p:nvPr>
            <p:ph idx="1"/>
          </p:nvPr>
        </p:nvSpPr>
        <p:spPr/>
        <p:txBody>
          <a:bodyPr/>
          <a:lstStyle/>
          <a:p>
            <a:endParaRPr lang="en-US"/>
          </a:p>
        </p:txBody>
      </p:sp>
      <p:pic>
        <p:nvPicPr>
          <p:cNvPr id="11266" name="Picture 2">
            <a:extLst>
              <a:ext uri="{FF2B5EF4-FFF2-40B4-BE49-F238E27FC236}">
                <a16:creationId xmlns:a16="http://schemas.microsoft.com/office/drawing/2014/main" id="{36AB7408-3BFC-C0C7-68A9-0596B64C2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69853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783B72-B191-94E1-8565-D20F7B5406C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1AA653-18D9-D397-C810-969B6516C326}"/>
              </a:ext>
            </a:extLst>
          </p:cNvPr>
          <p:cNvSpPr>
            <a:spLocks noGrp="1"/>
          </p:cNvSpPr>
          <p:nvPr>
            <p:ph idx="1"/>
          </p:nvPr>
        </p:nvSpPr>
        <p:spPr/>
        <p:txBody>
          <a:bodyPr/>
          <a:lstStyle/>
          <a:p>
            <a:endParaRPr lang="en-US"/>
          </a:p>
        </p:txBody>
      </p:sp>
      <p:pic>
        <p:nvPicPr>
          <p:cNvPr id="12290" name="Picture 2">
            <a:extLst>
              <a:ext uri="{FF2B5EF4-FFF2-40B4-BE49-F238E27FC236}">
                <a16:creationId xmlns:a16="http://schemas.microsoft.com/office/drawing/2014/main" id="{32FE0983-FA59-FA0F-02F3-494D914F94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53595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BE3C5-46BB-D9EA-4E8A-24371BAFFA6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0D7A087-5188-DBEC-DD2C-404BB298ABFB}"/>
              </a:ext>
            </a:extLst>
          </p:cNvPr>
          <p:cNvSpPr>
            <a:spLocks noGrp="1"/>
          </p:cNvSpPr>
          <p:nvPr>
            <p:ph idx="1"/>
          </p:nvPr>
        </p:nvSpPr>
        <p:spPr/>
        <p:txBody>
          <a:bodyPr/>
          <a:lstStyle/>
          <a:p>
            <a:endParaRPr lang="en-US"/>
          </a:p>
        </p:txBody>
      </p:sp>
      <p:pic>
        <p:nvPicPr>
          <p:cNvPr id="13314" name="Picture 2">
            <a:extLst>
              <a:ext uri="{FF2B5EF4-FFF2-40B4-BE49-F238E27FC236}">
                <a16:creationId xmlns:a16="http://schemas.microsoft.com/office/drawing/2014/main" id="{154308B8-A068-7415-7EEB-2A64670860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256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11660-E94D-4DB4-41A2-EAF355C24284}"/>
              </a:ext>
            </a:extLst>
          </p:cNvPr>
          <p:cNvSpPr>
            <a:spLocks noGrp="1"/>
          </p:cNvSpPr>
          <p:nvPr>
            <p:ph type="title"/>
          </p:nvPr>
        </p:nvSpPr>
        <p:spPr/>
        <p:txBody>
          <a:bodyPr/>
          <a:lstStyle/>
          <a:p>
            <a:r>
              <a:rPr lang="es-MX" dirty="0"/>
              <a:t>El problema del dengue</a:t>
            </a:r>
            <a:endParaRPr lang="en-US" dirty="0"/>
          </a:p>
        </p:txBody>
      </p:sp>
      <p:sp>
        <p:nvSpPr>
          <p:cNvPr id="3" name="Content Placeholder 2">
            <a:extLst>
              <a:ext uri="{FF2B5EF4-FFF2-40B4-BE49-F238E27FC236}">
                <a16:creationId xmlns:a16="http://schemas.microsoft.com/office/drawing/2014/main" id="{A4BC4426-C082-097F-C9FE-EEE7F3822431}"/>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1660D385-26E4-92C7-40A2-515F3E7984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9912" y="1804324"/>
            <a:ext cx="8335201" cy="4688551"/>
          </a:xfrm>
          <a:prstGeom prst="rect">
            <a:avLst/>
          </a:prstGeom>
        </p:spPr>
      </p:pic>
    </p:spTree>
    <p:extLst>
      <p:ext uri="{BB962C8B-B14F-4D97-AF65-F5344CB8AC3E}">
        <p14:creationId xmlns:p14="http://schemas.microsoft.com/office/powerpoint/2010/main" val="10003378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9580FF-57A3-4755-5953-E28356452CC1}"/>
              </a:ext>
            </a:extLst>
          </p:cNvPr>
          <p:cNvSpPr>
            <a:spLocks noGrp="1"/>
          </p:cNvSpPr>
          <p:nvPr>
            <p:ph type="title"/>
          </p:nvPr>
        </p:nvSpPr>
        <p:spPr/>
        <p:txBody>
          <a:bodyPr/>
          <a:lstStyle/>
          <a:p>
            <a:r>
              <a:rPr lang="en-US" dirty="0" err="1"/>
              <a:t>Preliminares</a:t>
            </a:r>
            <a:endParaRPr lang="en-US" dirty="0"/>
          </a:p>
        </p:txBody>
      </p:sp>
      <p:pic>
        <p:nvPicPr>
          <p:cNvPr id="5" name="Picture Placeholder 6">
            <a:extLst>
              <a:ext uri="{FF2B5EF4-FFF2-40B4-BE49-F238E27FC236}">
                <a16:creationId xmlns:a16="http://schemas.microsoft.com/office/drawing/2014/main" id="{B51F6378-4CC5-333D-B6AF-82E6A074CD71}"/>
              </a:ext>
            </a:extLst>
          </p:cNvPr>
          <p:cNvPicPr>
            <a:picLocks noGrp="1"/>
          </p:cNvPicPr>
          <p:nvPr>
            <p:ph sz="half" idx="1"/>
          </p:nvPr>
        </p:nvPicPr>
        <p:blipFill>
          <a:blip r:embed="rId3"/>
          <a:stretch/>
        </p:blipFill>
        <p:spPr>
          <a:xfrm>
            <a:off x="1795766" y="1825625"/>
            <a:ext cx="3266467" cy="4351338"/>
          </a:xfrm>
          <a:prstGeom prst="rect">
            <a:avLst/>
          </a:prstGeom>
          <a:ln>
            <a:solidFill>
              <a:schemeClr val="bg1">
                <a:lumMod val="95000"/>
              </a:schemeClr>
            </a:solidFill>
          </a:ln>
        </p:spPr>
      </p:pic>
      <p:sp>
        <p:nvSpPr>
          <p:cNvPr id="4" name="Content Placeholder 3">
            <a:extLst>
              <a:ext uri="{FF2B5EF4-FFF2-40B4-BE49-F238E27FC236}">
                <a16:creationId xmlns:a16="http://schemas.microsoft.com/office/drawing/2014/main" id="{209F6D49-2C5B-E83C-F188-B5BA6BCF4B14}"/>
              </a:ext>
            </a:extLst>
          </p:cNvPr>
          <p:cNvSpPr>
            <a:spLocks noGrp="1"/>
          </p:cNvSpPr>
          <p:nvPr>
            <p:ph sz="half" idx="2"/>
          </p:nvPr>
        </p:nvSpPr>
        <p:spPr/>
        <p:txBody>
          <a:bodyPr/>
          <a:lstStyle/>
          <a:p>
            <a:endParaRPr lang="en-US"/>
          </a:p>
        </p:txBody>
      </p:sp>
      <p:graphicFrame>
        <p:nvGraphicFramePr>
          <p:cNvPr id="6" name="Diagram 5">
            <a:extLst>
              <a:ext uri="{FF2B5EF4-FFF2-40B4-BE49-F238E27FC236}">
                <a16:creationId xmlns:a16="http://schemas.microsoft.com/office/drawing/2014/main" id="{02C32139-40D0-B367-0F02-C0F2771F1202}"/>
              </a:ext>
            </a:extLst>
          </p:cNvPr>
          <p:cNvGraphicFramePr/>
          <p:nvPr>
            <p:extLst>
              <p:ext uri="{D42A27DB-BD31-4B8C-83A1-F6EECF244321}">
                <p14:modId xmlns:p14="http://schemas.microsoft.com/office/powerpoint/2010/main" val="631256725"/>
              </p:ext>
            </p:extLst>
          </p:nvPr>
        </p:nvGraphicFramePr>
        <p:xfrm>
          <a:off x="6096000" y="1854485"/>
          <a:ext cx="5471280" cy="445741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411320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9E587-815A-2856-6FAA-EF40FFEAE30B}"/>
              </a:ext>
            </a:extLst>
          </p:cNvPr>
          <p:cNvSpPr>
            <a:spLocks noGrp="1"/>
          </p:cNvSpPr>
          <p:nvPr>
            <p:ph type="title"/>
          </p:nvPr>
        </p:nvSpPr>
        <p:spPr/>
        <p:txBody>
          <a:bodyPr/>
          <a:lstStyle/>
          <a:p>
            <a:r>
              <a:rPr lang="es-MX" dirty="0"/>
              <a:t>Ciclo de vida del mosquito</a:t>
            </a:r>
            <a:endParaRPr lang="en-US" dirty="0"/>
          </a:p>
        </p:txBody>
      </p:sp>
      <p:pic>
        <p:nvPicPr>
          <p:cNvPr id="13" name="Content Placeholder 12">
            <a:extLst>
              <a:ext uri="{FF2B5EF4-FFF2-40B4-BE49-F238E27FC236}">
                <a16:creationId xmlns:a16="http://schemas.microsoft.com/office/drawing/2014/main" id="{9FC74571-0849-3ABD-50F1-EEE588762A60}"/>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172200" y="2122288"/>
            <a:ext cx="5181600" cy="3758012"/>
          </a:xfrm>
        </p:spPr>
      </p:pic>
      <p:pic>
        <p:nvPicPr>
          <p:cNvPr id="12" name="Picture 2">
            <a:extLst>
              <a:ext uri="{FF2B5EF4-FFF2-40B4-BE49-F238E27FC236}">
                <a16:creationId xmlns:a16="http://schemas.microsoft.com/office/drawing/2014/main" id="{B2D2781A-D907-3F6F-04AA-A1995F373A40}"/>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1457325" y="2124869"/>
            <a:ext cx="3943350" cy="3752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2936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684CF-B181-F625-1D42-1B0E24BAAAC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2E8AE9A-E583-7EC4-42B2-8D26A0FDA6AF}"/>
              </a:ext>
            </a:extLst>
          </p:cNvPr>
          <p:cNvSpPr>
            <a:spLocks noGrp="1"/>
          </p:cNvSpPr>
          <p:nvPr>
            <p:ph idx="1"/>
          </p:nvPr>
        </p:nvSpPr>
        <p:spPr/>
        <p:txBody>
          <a:bodyPr/>
          <a:lstStyle/>
          <a:p>
            <a:endParaRPr lang="en-US"/>
          </a:p>
        </p:txBody>
      </p:sp>
      <p:pic>
        <p:nvPicPr>
          <p:cNvPr id="4" name="Picture 1">
            <a:hlinkClick r:id="" action="ppaction://media"/>
            <a:extLst>
              <a:ext uri="{FF2B5EF4-FFF2-40B4-BE49-F238E27FC236}">
                <a16:creationId xmlns:a16="http://schemas.microsoft.com/office/drawing/2014/main" id="{EF767E63-2216-7B78-5E6F-AF4D854C8BF9}"/>
              </a:ext>
            </a:extLst>
          </p:cNvPr>
          <p:cNvPicPr/>
          <p:nvPr>
            <a:videoFile r:link="rId2"/>
            <p:extLst>
              <p:ext uri="{DAA4B4D4-6D71-4841-9C94-3DE7FCFB9230}">
                <p14:media xmlns:p14="http://schemas.microsoft.com/office/powerpoint/2010/main" r:embed="rId1"/>
              </p:ext>
            </p:extLst>
          </p:nvPr>
        </p:nvPicPr>
        <p:blipFill>
          <a:blip r:embed="rId5"/>
        </p:blipFill>
        <p:spPr>
          <a:xfrm>
            <a:off x="0" y="0"/>
            <a:ext cx="12191400" cy="6370560"/>
          </a:xfrm>
          <a:prstGeom prst="rect">
            <a:avLst/>
          </a:prstGeom>
          <a:ln>
            <a:noFill/>
          </a:ln>
        </p:spPr>
      </p:pic>
    </p:spTree>
    <p:extLst>
      <p:ext uri="{BB962C8B-B14F-4D97-AF65-F5344CB8AC3E}">
        <p14:creationId xmlns:p14="http://schemas.microsoft.com/office/powerpoint/2010/main" val="400636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Class="mediacall" fill="hold" nodeType="afterEffect">
                                  <p:stCondLst>
                                    <p:cond delay="0"/>
                                  </p:stCondLst>
                                  <p:childTnLst>
                                    <p:cmd type="call">
                                      <p:cBhvr>
                                        <p:cTn id="6" dur="61489"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Class="mediacall" fill="hold" nodeType="clickEffect">
                                  <p:stCondLst>
                                    <p:cond delay="0"/>
                                  </p:stCondLst>
                                  <p:childTnLst>
                                    <p:cmd type="call" cmd="togglePause">
                                      <p:cBhvr>
                                        <p:cTn id="10"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9C0C3D-A652-2936-D258-22A69D95D51F}"/>
              </a:ext>
            </a:extLst>
          </p:cNvPr>
          <p:cNvSpPr>
            <a:spLocks noGrp="1"/>
          </p:cNvSpPr>
          <p:nvPr>
            <p:ph type="title"/>
          </p:nvPr>
        </p:nvSpPr>
        <p:spPr/>
        <p:txBody>
          <a:bodyPr/>
          <a:lstStyle/>
          <a:p>
            <a:r>
              <a:rPr lang="es-MX" dirty="0"/>
              <a:t>Mejora y refinamiento</a:t>
            </a:r>
            <a:endParaRPr lang="en-US" dirty="0"/>
          </a:p>
        </p:txBody>
      </p:sp>
      <p:graphicFrame>
        <p:nvGraphicFramePr>
          <p:cNvPr id="4" name="Content Placeholder 3">
            <a:extLst>
              <a:ext uri="{FF2B5EF4-FFF2-40B4-BE49-F238E27FC236}">
                <a16:creationId xmlns:a16="http://schemas.microsoft.com/office/drawing/2014/main" id="{0907D81E-D378-66F0-B124-3423E3F57665}"/>
              </a:ext>
            </a:extLst>
          </p:cNvPr>
          <p:cNvGraphicFramePr>
            <a:graphicFrameLocks noGrp="1"/>
          </p:cNvGraphicFramePr>
          <p:nvPr>
            <p:ph idx="1"/>
            <p:extLst>
              <p:ext uri="{D42A27DB-BD31-4B8C-83A1-F6EECF244321}">
                <p14:modId xmlns:p14="http://schemas.microsoft.com/office/powerpoint/2010/main" val="147108461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648661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2FD34-2550-6D0B-961A-3B61C736A19A}"/>
              </a:ext>
            </a:extLst>
          </p:cNvPr>
          <p:cNvSpPr>
            <a:spLocks noGrp="1"/>
          </p:cNvSpPr>
          <p:nvPr>
            <p:ph type="title"/>
          </p:nvPr>
        </p:nvSpPr>
        <p:spPr/>
        <p:txBody>
          <a:bodyPr/>
          <a:lstStyle/>
          <a:p>
            <a:r>
              <a:rPr lang="es-MX" dirty="0"/>
              <a:t>Mejorar la capacidad de análisis</a:t>
            </a:r>
            <a:endParaRPr lang="en-US" dirty="0"/>
          </a:p>
        </p:txBody>
      </p:sp>
      <p:pic>
        <p:nvPicPr>
          <p:cNvPr id="5" name="Content Placeholder 4">
            <a:extLst>
              <a:ext uri="{FF2B5EF4-FFF2-40B4-BE49-F238E27FC236}">
                <a16:creationId xmlns:a16="http://schemas.microsoft.com/office/drawing/2014/main" id="{D73CE7EA-E2D8-AE45-2EFC-F686824FC3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70016" y="1825625"/>
            <a:ext cx="4851967" cy="4351338"/>
          </a:xfrm>
        </p:spPr>
      </p:pic>
    </p:spTree>
    <p:extLst>
      <p:ext uri="{BB962C8B-B14F-4D97-AF65-F5344CB8AC3E}">
        <p14:creationId xmlns:p14="http://schemas.microsoft.com/office/powerpoint/2010/main" val="11394030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FCCD7C-6FFC-169D-1FEE-B96E85C07AF1}"/>
              </a:ext>
            </a:extLst>
          </p:cNvPr>
          <p:cNvSpPr>
            <a:spLocks noGrp="1"/>
          </p:cNvSpPr>
          <p:nvPr>
            <p:ph type="title"/>
          </p:nvPr>
        </p:nvSpPr>
        <p:spPr/>
        <p:txBody>
          <a:bodyPr/>
          <a:lstStyle/>
          <a:p>
            <a:r>
              <a:rPr lang="es-MX" dirty="0"/>
              <a:t>Nuestro trabajo doctoral</a:t>
            </a:r>
            <a:endParaRPr lang="en-US" dirty="0"/>
          </a:p>
        </p:txBody>
      </p:sp>
      <p:pic>
        <p:nvPicPr>
          <p:cNvPr id="1028" name="Picture 4" descr="Instituto Tecnológico de Orizaba - Wikipedia, la enciclopedia libre">
            <a:extLst>
              <a:ext uri="{FF2B5EF4-FFF2-40B4-BE49-F238E27FC236}">
                <a16:creationId xmlns:a16="http://schemas.microsoft.com/office/drawing/2014/main" id="{F114152C-B2D3-AA1A-3478-A68B47A262C0}"/>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tretch>
            <a:fillRect/>
          </a:stretch>
        </p:blipFill>
        <p:spPr bwMode="auto">
          <a:xfrm>
            <a:off x="1714714" y="2287008"/>
            <a:ext cx="3428571" cy="342857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Content Placeholder 5">
            <a:extLst>
              <a:ext uri="{FF2B5EF4-FFF2-40B4-BE49-F238E27FC236}">
                <a16:creationId xmlns:a16="http://schemas.microsoft.com/office/drawing/2014/main" id="{F028CFEC-640B-CD2F-4EE6-FA06ED616744}"/>
              </a:ext>
            </a:extLst>
          </p:cNvPr>
          <p:cNvGraphicFramePr>
            <a:graphicFrameLocks noGrp="1"/>
          </p:cNvGraphicFramePr>
          <p:nvPr>
            <p:ph sz="half" idx="2"/>
            <p:extLst>
              <p:ext uri="{D42A27DB-BD31-4B8C-83A1-F6EECF244321}">
                <p14:modId xmlns:p14="http://schemas.microsoft.com/office/powerpoint/2010/main" val="623846735"/>
              </p:ext>
            </p:extLst>
          </p:nvPr>
        </p:nvGraphicFramePr>
        <p:xfrm>
          <a:off x="6172200" y="1825625"/>
          <a:ext cx="51816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7746414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54C3F-01AC-293A-DFF8-496D944EC3BF}"/>
              </a:ext>
            </a:extLst>
          </p:cNvPr>
          <p:cNvSpPr>
            <a:spLocks noGrp="1"/>
          </p:cNvSpPr>
          <p:nvPr>
            <p:ph type="title"/>
          </p:nvPr>
        </p:nvSpPr>
        <p:spPr/>
        <p:txBody>
          <a:bodyPr/>
          <a:lstStyle/>
          <a:p>
            <a:r>
              <a:rPr lang="es-MX" dirty="0"/>
              <a:t>Gestión del conocimiento</a:t>
            </a:r>
            <a:endParaRPr lang="en-US" dirty="0"/>
          </a:p>
        </p:txBody>
      </p:sp>
      <p:pic>
        <p:nvPicPr>
          <p:cNvPr id="5" name="Content Placeholder 4">
            <a:extLst>
              <a:ext uri="{FF2B5EF4-FFF2-40B4-BE49-F238E27FC236}">
                <a16:creationId xmlns:a16="http://schemas.microsoft.com/office/drawing/2014/main" id="{A5559D12-7ED1-BA7A-E120-89B13CC10BD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55372" y="1548134"/>
            <a:ext cx="8481235" cy="4944741"/>
          </a:xfrm>
        </p:spPr>
      </p:pic>
    </p:spTree>
    <p:extLst>
      <p:ext uri="{BB962C8B-B14F-4D97-AF65-F5344CB8AC3E}">
        <p14:creationId xmlns:p14="http://schemas.microsoft.com/office/powerpoint/2010/main" val="2260300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12EA8-F46F-DDEA-0CAB-15AF385CCFE1}"/>
              </a:ext>
            </a:extLst>
          </p:cNvPr>
          <p:cNvSpPr>
            <a:spLocks noGrp="1"/>
          </p:cNvSpPr>
          <p:nvPr>
            <p:ph type="title"/>
          </p:nvPr>
        </p:nvSpPr>
        <p:spPr/>
        <p:txBody>
          <a:bodyPr/>
          <a:lstStyle/>
          <a:p>
            <a:r>
              <a:rPr lang="es-MX" dirty="0"/>
              <a:t>Diagrama del sistema</a:t>
            </a:r>
            <a:endParaRPr lang="en-US" dirty="0"/>
          </a:p>
        </p:txBody>
      </p:sp>
      <p:pic>
        <p:nvPicPr>
          <p:cNvPr id="5" name="Content Placeholder 4">
            <a:extLst>
              <a:ext uri="{FF2B5EF4-FFF2-40B4-BE49-F238E27FC236}">
                <a16:creationId xmlns:a16="http://schemas.microsoft.com/office/drawing/2014/main" id="{6C513EBE-FBC7-958B-9C92-AD0BB14428E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57756" y="1523682"/>
            <a:ext cx="4632134" cy="4738692"/>
          </a:xfrm>
        </p:spPr>
      </p:pic>
    </p:spTree>
    <p:extLst>
      <p:ext uri="{BB962C8B-B14F-4D97-AF65-F5344CB8AC3E}">
        <p14:creationId xmlns:p14="http://schemas.microsoft.com/office/powerpoint/2010/main" val="32741746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B40A67-A947-56B9-64F7-842C2D412D3E}"/>
              </a:ext>
            </a:extLst>
          </p:cNvPr>
          <p:cNvSpPr>
            <a:spLocks noGrp="1"/>
          </p:cNvSpPr>
          <p:nvPr>
            <p:ph type="title"/>
          </p:nvPr>
        </p:nvSpPr>
        <p:spPr/>
        <p:txBody>
          <a:bodyPr/>
          <a:lstStyle/>
          <a:p>
            <a:r>
              <a:rPr lang="en-US" dirty="0" err="1"/>
              <a:t>Datos</a:t>
            </a:r>
            <a:r>
              <a:rPr lang="en-US" dirty="0"/>
              <a:t> </a:t>
            </a:r>
            <a:r>
              <a:rPr lang="en-US" dirty="0" err="1"/>
              <a:t>geoespaciales</a:t>
            </a:r>
            <a:endParaRPr lang="en-US" dirty="0"/>
          </a:p>
        </p:txBody>
      </p:sp>
      <p:pic>
        <p:nvPicPr>
          <p:cNvPr id="5" name="Content Placeholder 4">
            <a:extLst>
              <a:ext uri="{FF2B5EF4-FFF2-40B4-BE49-F238E27FC236}">
                <a16:creationId xmlns:a16="http://schemas.microsoft.com/office/drawing/2014/main" id="{094DB7B4-2F27-73F9-434A-6753D6D27D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91557" y="1510112"/>
            <a:ext cx="4127993" cy="4717093"/>
          </a:xfrm>
        </p:spPr>
      </p:pic>
    </p:spTree>
    <p:extLst>
      <p:ext uri="{BB962C8B-B14F-4D97-AF65-F5344CB8AC3E}">
        <p14:creationId xmlns:p14="http://schemas.microsoft.com/office/powerpoint/2010/main" val="9914904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92441B-A30A-270C-CED8-41CED82B24AC}"/>
              </a:ext>
            </a:extLst>
          </p:cNvPr>
          <p:cNvSpPr>
            <a:spLocks noGrp="1"/>
          </p:cNvSpPr>
          <p:nvPr>
            <p:ph type="title"/>
          </p:nvPr>
        </p:nvSpPr>
        <p:spPr/>
        <p:txBody>
          <a:bodyPr/>
          <a:lstStyle/>
          <a:p>
            <a:r>
              <a:rPr lang="es-MX" dirty="0"/>
              <a:t>Datos demográficos</a:t>
            </a:r>
            <a:endParaRPr lang="en-US" dirty="0"/>
          </a:p>
        </p:txBody>
      </p:sp>
      <p:pic>
        <p:nvPicPr>
          <p:cNvPr id="5" name="Content Placeholder 4">
            <a:extLst>
              <a:ext uri="{FF2B5EF4-FFF2-40B4-BE49-F238E27FC236}">
                <a16:creationId xmlns:a16="http://schemas.microsoft.com/office/drawing/2014/main" id="{A2A9B0F3-9F0F-052D-5977-7C482DD98A5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45278" y="1825625"/>
            <a:ext cx="4101443" cy="4351338"/>
          </a:xfrm>
        </p:spPr>
      </p:pic>
    </p:spTree>
    <p:extLst>
      <p:ext uri="{BB962C8B-B14F-4D97-AF65-F5344CB8AC3E}">
        <p14:creationId xmlns:p14="http://schemas.microsoft.com/office/powerpoint/2010/main" val="254325200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ACA239-05F7-11C3-43BF-A347D5EA5E56}"/>
              </a:ext>
            </a:extLst>
          </p:cNvPr>
          <p:cNvSpPr>
            <a:spLocks noGrp="1"/>
          </p:cNvSpPr>
          <p:nvPr>
            <p:ph type="title"/>
          </p:nvPr>
        </p:nvSpPr>
        <p:spPr/>
        <p:txBody>
          <a:bodyPr/>
          <a:lstStyle/>
          <a:p>
            <a:r>
              <a:rPr lang="es-MX" dirty="0"/>
              <a:t>Datos climatológicos</a:t>
            </a:r>
            <a:endParaRPr lang="en-US" dirty="0"/>
          </a:p>
        </p:txBody>
      </p:sp>
      <p:pic>
        <p:nvPicPr>
          <p:cNvPr id="5" name="Content Placeholder 4">
            <a:extLst>
              <a:ext uri="{FF2B5EF4-FFF2-40B4-BE49-F238E27FC236}">
                <a16:creationId xmlns:a16="http://schemas.microsoft.com/office/drawing/2014/main" id="{2CE92618-3659-384F-6837-DA83983952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262973" y="1825625"/>
            <a:ext cx="5666053" cy="4351338"/>
          </a:xfrm>
        </p:spPr>
      </p:pic>
    </p:spTree>
    <p:extLst>
      <p:ext uri="{BB962C8B-B14F-4D97-AF65-F5344CB8AC3E}">
        <p14:creationId xmlns:p14="http://schemas.microsoft.com/office/powerpoint/2010/main" val="29688029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A09B72-58AE-6FE8-EC33-CD8EE887D1FB}"/>
              </a:ext>
            </a:extLst>
          </p:cNvPr>
          <p:cNvSpPr>
            <a:spLocks noGrp="1"/>
          </p:cNvSpPr>
          <p:nvPr>
            <p:ph type="title"/>
          </p:nvPr>
        </p:nvSpPr>
        <p:spPr/>
        <p:txBody>
          <a:bodyPr/>
          <a:lstStyle/>
          <a:p>
            <a:r>
              <a:rPr lang="es-MX" dirty="0"/>
              <a:t>Interpolación geoespacial</a:t>
            </a:r>
            <a:endParaRPr lang="en-US" dirty="0"/>
          </a:p>
        </p:txBody>
      </p:sp>
      <p:pic>
        <p:nvPicPr>
          <p:cNvPr id="5" name="Content Placeholder 4">
            <a:extLst>
              <a:ext uri="{FF2B5EF4-FFF2-40B4-BE49-F238E27FC236}">
                <a16:creationId xmlns:a16="http://schemas.microsoft.com/office/drawing/2014/main" id="{9035F62F-9AAD-A48E-BFB8-346E70C8933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5228" y="1825625"/>
            <a:ext cx="6081543" cy="4351338"/>
          </a:xfrm>
        </p:spPr>
      </p:pic>
    </p:spTree>
    <p:extLst>
      <p:ext uri="{BB962C8B-B14F-4D97-AF65-F5344CB8AC3E}">
        <p14:creationId xmlns:p14="http://schemas.microsoft.com/office/powerpoint/2010/main" val="3769270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38910D-948A-0863-7495-7F2A3F339CD6}"/>
              </a:ext>
            </a:extLst>
          </p:cNvPr>
          <p:cNvSpPr>
            <a:spLocks noGrp="1"/>
          </p:cNvSpPr>
          <p:nvPr>
            <p:ph type="title"/>
          </p:nvPr>
        </p:nvSpPr>
        <p:spPr/>
        <p:txBody>
          <a:bodyPr/>
          <a:lstStyle/>
          <a:p>
            <a:r>
              <a:rPr lang="es-MX" dirty="0"/>
              <a:t>Datos epidemiológicos</a:t>
            </a:r>
            <a:endParaRPr lang="en-US" dirty="0"/>
          </a:p>
        </p:txBody>
      </p:sp>
      <p:pic>
        <p:nvPicPr>
          <p:cNvPr id="5" name="Content Placeholder 4">
            <a:extLst>
              <a:ext uri="{FF2B5EF4-FFF2-40B4-BE49-F238E27FC236}">
                <a16:creationId xmlns:a16="http://schemas.microsoft.com/office/drawing/2014/main" id="{6CAA006C-1326-FAA2-598B-EA5D48A281A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8349" y="1532216"/>
            <a:ext cx="7135301" cy="5264128"/>
          </a:xfrm>
        </p:spPr>
      </p:pic>
    </p:spTree>
    <p:extLst>
      <p:ext uri="{BB962C8B-B14F-4D97-AF65-F5344CB8AC3E}">
        <p14:creationId xmlns:p14="http://schemas.microsoft.com/office/powerpoint/2010/main" val="17173964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1B104-37EA-83CC-4512-04077B187DAB}"/>
              </a:ext>
            </a:extLst>
          </p:cNvPr>
          <p:cNvSpPr>
            <a:spLocks noGrp="1"/>
          </p:cNvSpPr>
          <p:nvPr>
            <p:ph type="title"/>
          </p:nvPr>
        </p:nvSpPr>
        <p:spPr/>
        <p:txBody>
          <a:bodyPr/>
          <a:lstStyle/>
          <a:p>
            <a:r>
              <a:rPr lang="es-MX" dirty="0"/>
              <a:t>Análisis de los casos de dengue</a:t>
            </a:r>
            <a:endParaRPr lang="en-US" dirty="0"/>
          </a:p>
        </p:txBody>
      </p:sp>
      <p:pic>
        <p:nvPicPr>
          <p:cNvPr id="6" name="Content Placeholder 5">
            <a:extLst>
              <a:ext uri="{FF2B5EF4-FFF2-40B4-BE49-F238E27FC236}">
                <a16:creationId xmlns:a16="http://schemas.microsoft.com/office/drawing/2014/main" id="{3401607B-3494-CCD7-6690-5C373462717F}"/>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393211"/>
            <a:ext cx="5181600" cy="3216165"/>
          </a:xfrm>
        </p:spPr>
      </p:pic>
      <p:pic>
        <p:nvPicPr>
          <p:cNvPr id="8" name="Content Placeholder 7">
            <a:extLst>
              <a:ext uri="{FF2B5EF4-FFF2-40B4-BE49-F238E27FC236}">
                <a16:creationId xmlns:a16="http://schemas.microsoft.com/office/drawing/2014/main" id="{CCE95E67-BCBA-C719-1044-8FDA9469A237}"/>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5936063" y="2882692"/>
            <a:ext cx="5686390" cy="2237202"/>
          </a:xfrm>
        </p:spPr>
      </p:pic>
    </p:spTree>
    <p:extLst>
      <p:ext uri="{BB962C8B-B14F-4D97-AF65-F5344CB8AC3E}">
        <p14:creationId xmlns:p14="http://schemas.microsoft.com/office/powerpoint/2010/main" val="1068986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E673F-878F-5E7C-4229-4C53DDD84DE5}"/>
              </a:ext>
            </a:extLst>
          </p:cNvPr>
          <p:cNvSpPr>
            <a:spLocks noGrp="1"/>
          </p:cNvSpPr>
          <p:nvPr>
            <p:ph type="title"/>
          </p:nvPr>
        </p:nvSpPr>
        <p:spPr/>
        <p:txBody>
          <a:bodyPr/>
          <a:lstStyle/>
          <a:p>
            <a:r>
              <a:rPr lang="es-MX" dirty="0"/>
              <a:t>Análisis de series de tiempo</a:t>
            </a:r>
            <a:endParaRPr lang="en-US" dirty="0"/>
          </a:p>
        </p:txBody>
      </p:sp>
      <p:pic>
        <p:nvPicPr>
          <p:cNvPr id="5" name="Content Placeholder 4">
            <a:extLst>
              <a:ext uri="{FF2B5EF4-FFF2-40B4-BE49-F238E27FC236}">
                <a16:creationId xmlns:a16="http://schemas.microsoft.com/office/drawing/2014/main" id="{D4BEEB62-3471-FABE-BE83-67FB2E3AB86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059913" y="1379289"/>
            <a:ext cx="7697037" cy="4898861"/>
          </a:xfrm>
        </p:spPr>
      </p:pic>
    </p:spTree>
    <p:extLst>
      <p:ext uri="{BB962C8B-B14F-4D97-AF65-F5344CB8AC3E}">
        <p14:creationId xmlns:p14="http://schemas.microsoft.com/office/powerpoint/2010/main" val="25539346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9E674-7BF0-61B3-E592-62EFE7BA709D}"/>
              </a:ext>
            </a:extLst>
          </p:cNvPr>
          <p:cNvSpPr>
            <a:spLocks noGrp="1"/>
          </p:cNvSpPr>
          <p:nvPr>
            <p:ph type="title"/>
          </p:nvPr>
        </p:nvSpPr>
        <p:spPr/>
        <p:txBody>
          <a:bodyPr/>
          <a:lstStyle/>
          <a:p>
            <a:r>
              <a:rPr lang="en-US" dirty="0" err="1"/>
              <a:t>Descomposici</a:t>
            </a:r>
            <a:r>
              <a:rPr lang="es-MX" dirty="0" err="1"/>
              <a:t>ón</a:t>
            </a:r>
            <a:r>
              <a:rPr lang="es-MX" dirty="0"/>
              <a:t> de series de tiempo</a:t>
            </a:r>
            <a:endParaRPr lang="en-US" dirty="0"/>
          </a:p>
        </p:txBody>
      </p:sp>
      <p:pic>
        <p:nvPicPr>
          <p:cNvPr id="5" name="Content Placeholder 4">
            <a:extLst>
              <a:ext uri="{FF2B5EF4-FFF2-40B4-BE49-F238E27FC236}">
                <a16:creationId xmlns:a16="http://schemas.microsoft.com/office/drawing/2014/main" id="{C5297E4D-4C6C-CED6-DB5B-50336407E58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397117" y="1381649"/>
            <a:ext cx="7643295" cy="4986937"/>
          </a:xfrm>
        </p:spPr>
      </p:pic>
    </p:spTree>
    <p:extLst>
      <p:ext uri="{BB962C8B-B14F-4D97-AF65-F5344CB8AC3E}">
        <p14:creationId xmlns:p14="http://schemas.microsoft.com/office/powerpoint/2010/main" val="3258048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772BDF-86D6-A7BE-EAAD-C0C0B9F79FBE}"/>
              </a:ext>
            </a:extLst>
          </p:cNvPr>
          <p:cNvSpPr>
            <a:spLocks noGrp="1"/>
          </p:cNvSpPr>
          <p:nvPr>
            <p:ph type="title"/>
          </p:nvPr>
        </p:nvSpPr>
        <p:spPr/>
        <p:txBody>
          <a:bodyPr/>
          <a:lstStyle/>
          <a:p>
            <a:r>
              <a:rPr lang="es-MX" dirty="0"/>
              <a:t>¿Qué es la Toma de Decisiones</a:t>
            </a:r>
            <a:r>
              <a:rPr lang="en-US" dirty="0"/>
              <a:t>?</a:t>
            </a:r>
          </a:p>
        </p:txBody>
      </p:sp>
      <p:pic>
        <p:nvPicPr>
          <p:cNvPr id="4" name="Content Placeholder 5">
            <a:extLst>
              <a:ext uri="{FF2B5EF4-FFF2-40B4-BE49-F238E27FC236}">
                <a16:creationId xmlns:a16="http://schemas.microsoft.com/office/drawing/2014/main" id="{E26C5F21-213B-4105-4821-2EED643772B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567543" y="1600087"/>
            <a:ext cx="8673403" cy="46980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0645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F7580-4A68-E6BD-D871-0A8BC95C32F3}"/>
              </a:ext>
            </a:extLst>
          </p:cNvPr>
          <p:cNvSpPr>
            <a:spLocks noGrp="1"/>
          </p:cNvSpPr>
          <p:nvPr>
            <p:ph type="title"/>
          </p:nvPr>
        </p:nvSpPr>
        <p:spPr/>
        <p:txBody>
          <a:bodyPr/>
          <a:lstStyle/>
          <a:p>
            <a:r>
              <a:rPr lang="es-MX" dirty="0"/>
              <a:t>Pronósticos</a:t>
            </a:r>
            <a:endParaRPr lang="en-US" dirty="0"/>
          </a:p>
        </p:txBody>
      </p:sp>
      <p:pic>
        <p:nvPicPr>
          <p:cNvPr id="5" name="Content Placeholder 4">
            <a:extLst>
              <a:ext uri="{FF2B5EF4-FFF2-40B4-BE49-F238E27FC236}">
                <a16:creationId xmlns:a16="http://schemas.microsoft.com/office/drawing/2014/main" id="{3ECC7CC5-CA23-033F-4190-8486B768F87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58945" y="1301480"/>
            <a:ext cx="7798459" cy="5015749"/>
          </a:xfrm>
        </p:spPr>
      </p:pic>
    </p:spTree>
    <p:extLst>
      <p:ext uri="{BB962C8B-B14F-4D97-AF65-F5344CB8AC3E}">
        <p14:creationId xmlns:p14="http://schemas.microsoft.com/office/powerpoint/2010/main" val="37612476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BE32C4-C5B8-2AA7-9055-8B59CBFC64F4}"/>
              </a:ext>
            </a:extLst>
          </p:cNvPr>
          <p:cNvSpPr>
            <a:spLocks noGrp="1"/>
          </p:cNvSpPr>
          <p:nvPr>
            <p:ph type="title"/>
          </p:nvPr>
        </p:nvSpPr>
        <p:spPr/>
        <p:txBody>
          <a:bodyPr/>
          <a:lstStyle/>
          <a:p>
            <a:r>
              <a:rPr lang="es-MX" dirty="0"/>
              <a:t>Cambio climático</a:t>
            </a:r>
            <a:endParaRPr lang="en-US" dirty="0"/>
          </a:p>
        </p:txBody>
      </p:sp>
      <p:pic>
        <p:nvPicPr>
          <p:cNvPr id="5" name="Content Placeholder 4">
            <a:extLst>
              <a:ext uri="{FF2B5EF4-FFF2-40B4-BE49-F238E27FC236}">
                <a16:creationId xmlns:a16="http://schemas.microsoft.com/office/drawing/2014/main" id="{77DCFAA2-5E49-2BB8-FA51-B9169283CF6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4547" y="1249533"/>
            <a:ext cx="7666893" cy="5009229"/>
          </a:xfrm>
        </p:spPr>
      </p:pic>
    </p:spTree>
    <p:extLst>
      <p:ext uri="{BB962C8B-B14F-4D97-AF65-F5344CB8AC3E}">
        <p14:creationId xmlns:p14="http://schemas.microsoft.com/office/powerpoint/2010/main" val="13407672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5D28D-0A9D-33FD-6A07-4398031C69B6}"/>
              </a:ext>
            </a:extLst>
          </p:cNvPr>
          <p:cNvSpPr>
            <a:spLocks noGrp="1"/>
          </p:cNvSpPr>
          <p:nvPr>
            <p:ph type="title"/>
          </p:nvPr>
        </p:nvSpPr>
        <p:spPr/>
        <p:txBody>
          <a:bodyPr/>
          <a:lstStyle/>
          <a:p>
            <a:r>
              <a:rPr lang="es-MX" dirty="0"/>
              <a:t>Agrupamiento geoespacial</a:t>
            </a:r>
            <a:endParaRPr lang="en-US" dirty="0"/>
          </a:p>
        </p:txBody>
      </p:sp>
      <p:pic>
        <p:nvPicPr>
          <p:cNvPr id="6" name="Content Placeholder 5">
            <a:extLst>
              <a:ext uri="{FF2B5EF4-FFF2-40B4-BE49-F238E27FC236}">
                <a16:creationId xmlns:a16="http://schemas.microsoft.com/office/drawing/2014/main" id="{40A5015B-2626-9EFB-06E8-DE357A821F6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54404" y="1831365"/>
            <a:ext cx="8020393" cy="3915168"/>
          </a:xfrm>
        </p:spPr>
      </p:pic>
    </p:spTree>
    <p:extLst>
      <p:ext uri="{BB962C8B-B14F-4D97-AF65-F5344CB8AC3E}">
        <p14:creationId xmlns:p14="http://schemas.microsoft.com/office/powerpoint/2010/main" val="2654855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41190E-A210-A450-B687-AD995408EB0B}"/>
              </a:ext>
            </a:extLst>
          </p:cNvPr>
          <p:cNvSpPr>
            <a:spLocks noGrp="1"/>
          </p:cNvSpPr>
          <p:nvPr>
            <p:ph type="title"/>
          </p:nvPr>
        </p:nvSpPr>
        <p:spPr/>
        <p:txBody>
          <a:bodyPr/>
          <a:lstStyle/>
          <a:p>
            <a:r>
              <a:rPr lang="es-MX" dirty="0"/>
              <a:t>Trabajo a futuro</a:t>
            </a:r>
            <a:endParaRPr lang="en-US" dirty="0"/>
          </a:p>
        </p:txBody>
      </p:sp>
      <p:graphicFrame>
        <p:nvGraphicFramePr>
          <p:cNvPr id="4" name="Content Placeholder 3">
            <a:extLst>
              <a:ext uri="{FF2B5EF4-FFF2-40B4-BE49-F238E27FC236}">
                <a16:creationId xmlns:a16="http://schemas.microsoft.com/office/drawing/2014/main" id="{7BB96108-DB42-D08A-A10B-85F35DCF7EB5}"/>
              </a:ext>
            </a:extLst>
          </p:cNvPr>
          <p:cNvGraphicFramePr>
            <a:graphicFrameLocks noGrp="1"/>
          </p:cNvGraphicFramePr>
          <p:nvPr>
            <p:ph idx="1"/>
            <p:extLst>
              <p:ext uri="{D42A27DB-BD31-4B8C-83A1-F6EECF244321}">
                <p14:modId xmlns:p14="http://schemas.microsoft.com/office/powerpoint/2010/main" val="382017335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8020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A66575-842D-50B7-A0A6-A043F95FEB5C}"/>
              </a:ext>
            </a:extLst>
          </p:cNvPr>
          <p:cNvSpPr>
            <a:spLocks noGrp="1"/>
          </p:cNvSpPr>
          <p:nvPr>
            <p:ph type="title"/>
          </p:nvPr>
        </p:nvSpPr>
        <p:spPr/>
        <p:txBody>
          <a:bodyPr/>
          <a:lstStyle/>
          <a:p>
            <a:r>
              <a:rPr lang="en-US" dirty="0" err="1"/>
              <a:t>Muchas</a:t>
            </a:r>
            <a:r>
              <a:rPr lang="en-US" dirty="0"/>
              <a:t> gracias</a:t>
            </a:r>
          </a:p>
        </p:txBody>
      </p:sp>
      <p:pic>
        <p:nvPicPr>
          <p:cNvPr id="9" name="Content Placeholder 3">
            <a:extLst>
              <a:ext uri="{FF2B5EF4-FFF2-40B4-BE49-F238E27FC236}">
                <a16:creationId xmlns:a16="http://schemas.microsoft.com/office/drawing/2014/main" id="{1EEDA4C6-042E-E4D3-6E32-1410FEEBA623}"/>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057259"/>
            <a:ext cx="5181600" cy="3888069"/>
          </a:xfrm>
        </p:spPr>
      </p:pic>
      <p:sp>
        <p:nvSpPr>
          <p:cNvPr id="4" name="Content Placeholder 3">
            <a:extLst>
              <a:ext uri="{FF2B5EF4-FFF2-40B4-BE49-F238E27FC236}">
                <a16:creationId xmlns:a16="http://schemas.microsoft.com/office/drawing/2014/main" id="{72EC0AD1-0119-97D8-7FA9-751ABF8275A1}"/>
              </a:ext>
            </a:extLst>
          </p:cNvPr>
          <p:cNvSpPr>
            <a:spLocks noGrp="1"/>
          </p:cNvSpPr>
          <p:nvPr>
            <p:ph sz="half" idx="2"/>
          </p:nvPr>
        </p:nvSpPr>
        <p:spPr>
          <a:xfrm>
            <a:off x="6133918" y="1825625"/>
            <a:ext cx="5219882" cy="4351338"/>
          </a:xfrm>
        </p:spPr>
        <p:txBody>
          <a:bodyPr/>
          <a:lstStyle/>
          <a:p>
            <a:r>
              <a:rPr lang="en-US" dirty="0"/>
              <a:t>marcodelmoral.ai@gmail.com</a:t>
            </a:r>
          </a:p>
          <a:p>
            <a:r>
              <a:rPr lang="en-US" dirty="0"/>
              <a:t>marcodelmoral.com</a:t>
            </a:r>
          </a:p>
          <a:p>
            <a:r>
              <a:rPr lang="en-US" dirty="0"/>
              <a:t>www.github.com/marcodelmoral</a:t>
            </a:r>
          </a:p>
        </p:txBody>
      </p:sp>
    </p:spTree>
    <p:extLst>
      <p:ext uri="{BB962C8B-B14F-4D97-AF65-F5344CB8AC3E}">
        <p14:creationId xmlns:p14="http://schemas.microsoft.com/office/powerpoint/2010/main" val="17492315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0E97F-AAA3-BCAF-37C8-2C4B01593BC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9339610-0218-1398-32A1-89C0B166C008}"/>
              </a:ext>
            </a:extLst>
          </p:cNvPr>
          <p:cNvSpPr>
            <a:spLocks noGrp="1"/>
          </p:cNvSpPr>
          <p:nvPr>
            <p:ph idx="1"/>
          </p:nvPr>
        </p:nvSpPr>
        <p:spPr/>
        <p:txBody>
          <a:bodyPr/>
          <a:lstStyle/>
          <a:p>
            <a:endParaRPr lang="en-US"/>
          </a:p>
        </p:txBody>
      </p:sp>
      <p:pic>
        <p:nvPicPr>
          <p:cNvPr id="4" name="Content Placeholder 3">
            <a:extLst>
              <a:ext uri="{FF2B5EF4-FFF2-40B4-BE49-F238E27FC236}">
                <a16:creationId xmlns:a16="http://schemas.microsoft.com/office/drawing/2014/main" id="{E8907B82-EDD7-DA17-EA07-5C5D629056B0}"/>
              </a:ext>
            </a:extLst>
          </p:cNvPr>
          <p:cNvPicPr>
            <a:picLocks noChangeAspect="1"/>
          </p:cNvPicPr>
          <p:nvPr/>
        </p:nvPicPr>
        <p:blipFill>
          <a:blip r:embed="rId3">
            <a:duotone>
              <a:schemeClr val="accent1">
                <a:shade val="45000"/>
                <a:satMod val="135000"/>
              </a:schemeClr>
              <a:prstClr val="white"/>
            </a:duotone>
          </a:blip>
          <a:stretch>
            <a:fillRect/>
          </a:stretch>
        </p:blipFill>
        <p:spPr>
          <a:xfrm>
            <a:off x="3026549" y="329104"/>
            <a:ext cx="6407311" cy="616377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575123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E42F7-5B95-0D40-60E4-5CFBB999575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8103DC3-02E9-1703-42DD-4D23168F0813}"/>
              </a:ext>
            </a:extLst>
          </p:cNvPr>
          <p:cNvSpPr>
            <a:spLocks noGrp="1"/>
          </p:cNvSpPr>
          <p:nvPr>
            <p:ph idx="1"/>
          </p:nvPr>
        </p:nvSpPr>
        <p:spPr/>
        <p:txBody>
          <a:bodyPr/>
          <a:lstStyle/>
          <a:p>
            <a:endParaRPr lang="en-US"/>
          </a:p>
        </p:txBody>
      </p:sp>
      <p:pic>
        <p:nvPicPr>
          <p:cNvPr id="4" name="Content Placeholder 6">
            <a:extLst>
              <a:ext uri="{FF2B5EF4-FFF2-40B4-BE49-F238E27FC236}">
                <a16:creationId xmlns:a16="http://schemas.microsoft.com/office/drawing/2014/main" id="{EC84CB74-11A3-8BBB-5B42-DA19E08314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1674" y="0"/>
            <a:ext cx="121903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9349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1FFCCF-1CC3-2D95-8D29-F5F5F09FB2CE}"/>
              </a:ext>
            </a:extLst>
          </p:cNvPr>
          <p:cNvSpPr>
            <a:spLocks noGrp="1"/>
          </p:cNvSpPr>
          <p:nvPr>
            <p:ph type="title"/>
          </p:nvPr>
        </p:nvSpPr>
        <p:spPr/>
        <p:txBody>
          <a:bodyPr/>
          <a:lstStyle/>
          <a:p>
            <a:r>
              <a:rPr lang="es-MX" dirty="0"/>
              <a:t>¿Qué es la Inteligencia Artificial</a:t>
            </a:r>
            <a:r>
              <a:rPr lang="en-US" dirty="0"/>
              <a:t>?</a:t>
            </a:r>
          </a:p>
        </p:txBody>
      </p:sp>
      <p:pic>
        <p:nvPicPr>
          <p:cNvPr id="4" name="Content Placeholder 3">
            <a:extLst>
              <a:ext uri="{FF2B5EF4-FFF2-40B4-BE49-F238E27FC236}">
                <a16:creationId xmlns:a16="http://schemas.microsoft.com/office/drawing/2014/main" id="{62CD0EA9-6F9A-C320-E8FB-1DECA7F99D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529103" y="1416077"/>
            <a:ext cx="7133793" cy="4755862"/>
          </a:xfrm>
        </p:spPr>
      </p:pic>
    </p:spTree>
    <p:extLst>
      <p:ext uri="{BB962C8B-B14F-4D97-AF65-F5344CB8AC3E}">
        <p14:creationId xmlns:p14="http://schemas.microsoft.com/office/powerpoint/2010/main" val="18060547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D7184-3389-7877-76F0-7425852D4CCE}"/>
              </a:ext>
            </a:extLst>
          </p:cNvPr>
          <p:cNvSpPr>
            <a:spLocks noGrp="1"/>
          </p:cNvSpPr>
          <p:nvPr>
            <p:ph type="title"/>
          </p:nvPr>
        </p:nvSpPr>
        <p:spPr/>
        <p:txBody>
          <a:bodyPr/>
          <a:lstStyle/>
          <a:p>
            <a:endParaRPr lang="en-US"/>
          </a:p>
        </p:txBody>
      </p:sp>
      <p:pic>
        <p:nvPicPr>
          <p:cNvPr id="15362" name="Picture 2" descr="1: Different Areas Under Artificial Intelligence [2] | Download Scientific  Diagram">
            <a:extLst>
              <a:ext uri="{FF2B5EF4-FFF2-40B4-BE49-F238E27FC236}">
                <a16:creationId xmlns:a16="http://schemas.microsoft.com/office/drawing/2014/main" id="{927D28E5-379B-7E09-CDCE-2CCA9D6496B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 y="0"/>
            <a:ext cx="1219200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31615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A86F61-1CF0-D673-F036-334B8C772394}"/>
              </a:ext>
            </a:extLst>
          </p:cNvPr>
          <p:cNvSpPr>
            <a:spLocks noGrp="1"/>
          </p:cNvSpPr>
          <p:nvPr>
            <p:ph type="title"/>
          </p:nvPr>
        </p:nvSpPr>
        <p:spPr/>
        <p:txBody>
          <a:bodyPr/>
          <a:lstStyle/>
          <a:p>
            <a:endParaRPr lang="en-US"/>
          </a:p>
        </p:txBody>
      </p:sp>
      <p:pic>
        <p:nvPicPr>
          <p:cNvPr id="14338" name="Picture 2">
            <a:extLst>
              <a:ext uri="{FF2B5EF4-FFF2-40B4-BE49-F238E27FC236}">
                <a16:creationId xmlns:a16="http://schemas.microsoft.com/office/drawing/2014/main" id="{4C29AE86-AA15-5F89-64E5-CB7CCE027D4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08706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1453</TotalTime>
  <Words>2933</Words>
  <Application>Microsoft Office PowerPoint</Application>
  <PresentationFormat>Widescreen</PresentationFormat>
  <Paragraphs>229</Paragraphs>
  <Slides>44</Slides>
  <Notes>44</Notes>
  <HiddenSlides>2</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44</vt:i4>
      </vt:variant>
    </vt:vector>
  </HeadingPairs>
  <TitlesOfParts>
    <vt:vector size="50" baseType="lpstr">
      <vt:lpstr>Arial</vt:lpstr>
      <vt:lpstr>Calibri</vt:lpstr>
      <vt:lpstr>Calibri Light</vt:lpstr>
      <vt:lpstr>Candara</vt:lpstr>
      <vt:lpstr>Open Sans</vt:lpstr>
      <vt:lpstr>Office Theme</vt:lpstr>
      <vt:lpstr>Inteligencia Artificial e Innovación Científica: Un caso veracruzano</vt:lpstr>
      <vt:lpstr>Introducción</vt:lpstr>
      <vt:lpstr>Nuestro trabajo doctoral</vt:lpstr>
      <vt:lpstr>¿Qué es la Toma de Decisiones?</vt:lpstr>
      <vt:lpstr>PowerPoint Presentation</vt:lpstr>
      <vt:lpstr>PowerPoint Presentation</vt:lpstr>
      <vt:lpstr>¿Qué es la Inteligencia Artificial?</vt:lpstr>
      <vt:lpstr>PowerPoint Presentation</vt:lpstr>
      <vt:lpstr>PowerPoint Presentation</vt:lpstr>
      <vt:lpstr>PowerPoint Presentation</vt:lpstr>
      <vt:lpstr>PowerPoint Presentation</vt:lpstr>
      <vt:lpstr>¿Qué es un doctorado?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El problema del dengue</vt:lpstr>
      <vt:lpstr>Preliminares</vt:lpstr>
      <vt:lpstr>Ciclo de vida del mosquito</vt:lpstr>
      <vt:lpstr>PowerPoint Presentation</vt:lpstr>
      <vt:lpstr>Mejora y refinamiento</vt:lpstr>
      <vt:lpstr>Mejorar la capacidad de análisis</vt:lpstr>
      <vt:lpstr>Gestión del conocimiento</vt:lpstr>
      <vt:lpstr>Diagrama del sistema</vt:lpstr>
      <vt:lpstr>Datos geoespaciales</vt:lpstr>
      <vt:lpstr>Datos demográficos</vt:lpstr>
      <vt:lpstr>Datos climatológicos</vt:lpstr>
      <vt:lpstr>Interpolación geoespacial</vt:lpstr>
      <vt:lpstr>Datos epidemiológicos</vt:lpstr>
      <vt:lpstr>Análisis de los casos de dengue</vt:lpstr>
      <vt:lpstr>Análisis de series de tiempo</vt:lpstr>
      <vt:lpstr>Descomposición de series de tiempo</vt:lpstr>
      <vt:lpstr>Pronósticos</vt:lpstr>
      <vt:lpstr>Cambio climático</vt:lpstr>
      <vt:lpstr>Agrupamiento geoespacial</vt:lpstr>
      <vt:lpstr>Trabajo a futuro</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Inteligencia Artificial e Innovación Científica: Un caso veracruzano</dc:title>
  <dc:creator>marco del moral</dc:creator>
  <cp:lastModifiedBy>marco del moral</cp:lastModifiedBy>
  <cp:revision>4</cp:revision>
  <dcterms:created xsi:type="dcterms:W3CDTF">2022-05-16T04:56:42Z</dcterms:created>
  <dcterms:modified xsi:type="dcterms:W3CDTF">2022-05-17T05:10:28Z</dcterms:modified>
</cp:coreProperties>
</file>